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6" r:id="rId4"/>
    <p:sldId id="267" r:id="rId5"/>
    <p:sldId id="265" r:id="rId6"/>
    <p:sldId id="276" r:id="rId7"/>
    <p:sldId id="271" r:id="rId8"/>
    <p:sldId id="272" r:id="rId9"/>
    <p:sldId id="261" r:id="rId10"/>
    <p:sldId id="262" r:id="rId11"/>
    <p:sldId id="263" r:id="rId12"/>
    <p:sldId id="264" r:id="rId13"/>
    <p:sldId id="259" r:id="rId14"/>
    <p:sldId id="270" r:id="rId15"/>
    <p:sldId id="269" r:id="rId16"/>
    <p:sldId id="273" r:id="rId17"/>
    <p:sldId id="274" r:id="rId18"/>
    <p:sldId id="278"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6" d="100"/>
          <a:sy n="86" d="100"/>
        </p:scale>
        <p:origin x="-906" y="6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3" Type="http://schemas.openxmlformats.org/officeDocument/2006/relationships/hyperlink" Target="http://www.consultant.ru/document/cons_doc_LAW_315238/41fc6a56ff6421715350bfaffc9cd687395ce0e6/" TargetMode="External" /><Relationship Id="rId2" Type="http://schemas.openxmlformats.org/officeDocument/2006/relationships/hyperlink" Target="http://www.consultant.ru/document/cons_doc_LAW_363263/" TargetMode="External"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3" Type="http://schemas.openxmlformats.org/officeDocument/2006/relationships/hyperlink" Target="https://ru.wikipedia.org/wiki/%D0%9E%D0%BA%D0%B8%D1%81%D0%B5%D0%BB" TargetMode="External" /><Relationship Id="rId18" Type="http://schemas.openxmlformats.org/officeDocument/2006/relationships/hyperlink" Target="https://ru.wikipedia.org/wiki/%D0%96%D0%B5%D0%BB%D0%B5%D0%B7%D0%BE" TargetMode="External" /><Relationship Id="rId26" Type="http://schemas.openxmlformats.org/officeDocument/2006/relationships/hyperlink" Target="https://ru.wikipedia.org/wiki/%D0%A1%D0%BC%D0%BE%D0%BB%D1%8B" TargetMode="External" /><Relationship Id="rId39" Type="http://schemas.openxmlformats.org/officeDocument/2006/relationships/hyperlink" Target="https://ru.wikipedia.org/wiki/%D0%9F%D0%B0%D1%80%D0%B0%D1%84%D0%B8%D0%BD" TargetMode="External" /><Relationship Id="rId21" Type="http://schemas.openxmlformats.org/officeDocument/2006/relationships/hyperlink" Target="https://ru.wikipedia.org/wiki/%D0%A1%D0%B5%D1%80%D0%B0" TargetMode="External" /><Relationship Id="rId34" Type="http://schemas.openxmlformats.org/officeDocument/2006/relationships/hyperlink" Target="https://ru.wikipedia.org/wiki/%D0%9A%D0%B0%D1%81%D1%82%D0%BE%D1%80%D0%BE%D0%B2%D0%BE%D0%B5_%D0%BC%D0%B0%D1%81%D0%BB%D0%BE" TargetMode="External" /><Relationship Id="rId42" Type="http://schemas.openxmlformats.org/officeDocument/2006/relationships/hyperlink" Target="https://ru.wikipedia.org/wiki/%D0%A3%D0%B3%D0%BB%D0%B5%D0%B2%D0%BE%D0%B4%D1%8B" TargetMode="External" /><Relationship Id="rId47" Type="http://schemas.openxmlformats.org/officeDocument/2006/relationships/hyperlink" Target="https://ru.wikipedia.org/wiki/%D0%91%D0%B0%D1%80%D0%B8%D0%B9" TargetMode="External" /><Relationship Id="rId50" Type="http://schemas.openxmlformats.org/officeDocument/2006/relationships/hyperlink" Target="https://ru.wikipedia.org/wiki/%D0%9C%D0%B5%D0%B4%D1%8C" TargetMode="External" /><Relationship Id="rId55" Type="http://schemas.openxmlformats.org/officeDocument/2006/relationships/hyperlink" Target="https://ru.wikipedia.org/wiki/%D0%9F%D0%B5%D1%82%D0%B0%D1%80%D0%B4%D0%B0" TargetMode="External" /><Relationship Id="rId63" Type="http://schemas.openxmlformats.org/officeDocument/2006/relationships/hyperlink" Target="https://ru.wikipedia.org/wiki/%D0%A3%D0%BC%D0%B5%D0%BD%D0%B8%D0%B5" TargetMode="External" /><Relationship Id="rId7" Type="http://schemas.openxmlformats.org/officeDocument/2006/relationships/hyperlink" Target="https://ru.wikipedia.org/wiki/%D0%9F%D0%B5%D1%80%D1%85%D0%BB%D0%BE%D1%80%D0%B0%D1%82%D1%8B" TargetMode="External" /><Relationship Id="rId2" Type="http://schemas.openxmlformats.org/officeDocument/2006/relationships/hyperlink" Target="https://ru.wikipedia.org/wiki/%D0%9E%D0%BA%D0%B8%D1%81%D0%BB%D0%B8%D1%82%D0%B5%D0%BB%D1%8C" TargetMode="External" /><Relationship Id="rId16" Type="http://schemas.openxmlformats.org/officeDocument/2006/relationships/hyperlink" Target="https://ru.wikipedia.org/wiki/%D0%A6%D0%B8%D1%80%D0%BA%D0%BE%D0%BD%D0%B8%D0%B9" TargetMode="External" /><Relationship Id="rId20" Type="http://schemas.openxmlformats.org/officeDocument/2006/relationships/hyperlink" Target="https://ru.wikipedia.org/wiki/%D0%A6%D0%B8%D0%BD%D0%BA" TargetMode="External" /><Relationship Id="rId29" Type="http://schemas.openxmlformats.org/officeDocument/2006/relationships/hyperlink" Target="https://ru.wikipedia.org/wiki/%D0%A8%D0%B5%D0%BB%D0%BB%D0%B0%D0%BA" TargetMode="External" /><Relationship Id="rId41" Type="http://schemas.openxmlformats.org/officeDocument/2006/relationships/hyperlink" Target="https://ru.wikipedia.org/wiki/%D0%9D%D0%B5%D1%84%D1%82%D1%8C" TargetMode="External" /><Relationship Id="rId54" Type="http://schemas.openxmlformats.org/officeDocument/2006/relationships/hyperlink" Target="https://ru.wikipedia.org/wiki/%D0%96%D0%B5%D0%BB%D0%B5%D0%B7%D0%BD%D0%BE%D0%B4%D0%BE%D1%80%D0%BE%D0%B6%D0%BD%D0%B0%D1%8F_%D0%BF%D0%B5%D1%82%D0%B0%D1%80%D0%B4%D0%B0" TargetMode="External" /><Relationship Id="rId62" Type="http://schemas.openxmlformats.org/officeDocument/2006/relationships/hyperlink" Target="https://ru.wikipedia.org/wiki/%D0%98%D1%81%D0%BA%D1%83%D1%81%D1%81%D1%82%D0%B2%D0%BE" TargetMode="External" /><Relationship Id="rId1" Type="http://schemas.openxmlformats.org/officeDocument/2006/relationships/slideLayout" Target="../slideLayouts/slideLayout7.xml" /><Relationship Id="rId6" Type="http://schemas.openxmlformats.org/officeDocument/2006/relationships/hyperlink" Target="https://ru.wikipedia.org/wiki/%D0%A5%D0%BB%D0%BE%D1%80%D0%B0%D1%82%D1%8B" TargetMode="External" /><Relationship Id="rId11" Type="http://schemas.openxmlformats.org/officeDocument/2006/relationships/hyperlink" Target="https://ru.wikipedia.org/wiki/%D0%A5%D1%80%D0%BE%D0%BC%D0%B0%D1%82%D1%8B" TargetMode="External" /><Relationship Id="rId24" Type="http://schemas.openxmlformats.org/officeDocument/2006/relationships/hyperlink" Target="https://ru.wikipedia.org/w/index.php?title=%D0%A1%D0%B5%D1%80%D0%BD%D0%B8%D1%81%D1%82%D1%8B%D0%B9_%D1%84%D0%BE%D1%81%D1%84%D0%BE%D1%80&amp;action=edit&amp;redlink=1" TargetMode="External" /><Relationship Id="rId32" Type="http://schemas.openxmlformats.org/officeDocument/2006/relationships/hyperlink" Target="https://ru.wikipedia.org/wiki/%D0%9C%D0%B0%D1%81%D0%BB%D0%B0" TargetMode="External" /><Relationship Id="rId37" Type="http://schemas.openxmlformats.org/officeDocument/2006/relationships/hyperlink" Target="https://ru.wikipedia.org/wiki/%D0%90%D0%BD%D1%82%D1%80%D0%B0%D1%86%D0%B5%D0%BD" TargetMode="External" /><Relationship Id="rId40" Type="http://schemas.openxmlformats.org/officeDocument/2006/relationships/hyperlink" Target="https://ru.wikipedia.org/wiki/%D0%9E%D0%B7%D0%BE%D0%BA%D0%B5%D1%80%D0%B8%D1%82" TargetMode="External" /><Relationship Id="rId45" Type="http://schemas.openxmlformats.org/officeDocument/2006/relationships/hyperlink" Target="https://ru.wikipedia.org/wiki/%D0%A6%D0%B5%D0%BB%D0%BB%D1%8E%D0%BB%D0%BE%D0%B7%D0%B0" TargetMode="External" /><Relationship Id="rId53" Type="http://schemas.openxmlformats.org/officeDocument/2006/relationships/hyperlink" Target="https://ru.wikipedia.org/wiki/%D0%9F%D0%B8%D1%80%D0%BE%D0%B1%D0%BE%D0%BB%D1%82" TargetMode="External" /><Relationship Id="rId58" Type="http://schemas.openxmlformats.org/officeDocument/2006/relationships/hyperlink" Target="https://ru.wikipedia.org/wiki/%D0%A1%D0%BF%D0%B8%D1%87%D0%BA%D0%B8" TargetMode="External" /><Relationship Id="rId5" Type="http://schemas.openxmlformats.org/officeDocument/2006/relationships/hyperlink" Target="https://ru.wikipedia.org/wiki/%D0%9A%D0%B8%D1%81%D0%BB%D0%BE%D1%80%D0%BE%D0%B4" TargetMode="External" /><Relationship Id="rId15" Type="http://schemas.openxmlformats.org/officeDocument/2006/relationships/hyperlink" Target="https://ru.wikipedia.org/wiki/%D0%9C%D0%B0%D0%B3%D0%BD%D0%B8%D0%B9" TargetMode="External" /><Relationship Id="rId23" Type="http://schemas.openxmlformats.org/officeDocument/2006/relationships/hyperlink" Target="https://ru.wikipedia.org/wiki/%D0%A4%D0%BE%D1%81%D1%84%D0%BE%D1%80" TargetMode="External" /><Relationship Id="rId28" Type="http://schemas.openxmlformats.org/officeDocument/2006/relationships/hyperlink" Target="https://ru.wikipedia.org/wiki/%D0%91%D0%B0%D0%BA%D0%B5%D0%BB%D0%B8%D1%82" TargetMode="External" /><Relationship Id="rId36" Type="http://schemas.openxmlformats.org/officeDocument/2006/relationships/hyperlink" Target="https://ru.wikipedia.org/wiki/%D0%9D%D0%B0%D1%84%D1%82%D0%B0%D0%BB%D0%B8%D0%BD" TargetMode="External" /><Relationship Id="rId49" Type="http://schemas.openxmlformats.org/officeDocument/2006/relationships/hyperlink" Target="https://ru.wikipedia.org/wiki/%D0%9D%D0%B0%D1%82%D1%80%D0%B8%D0%B9" TargetMode="External" /><Relationship Id="rId57" Type="http://schemas.openxmlformats.org/officeDocument/2006/relationships/hyperlink" Target="https://ru.wikipedia.org/wiki/%D0%A5%D0%BB%D0%BE%D0%BF%D1%83%D1%88%D0%BA%D0%B0_(%D0%BF%D0%B8%D1%80%D0%BE%D1%82%D0%B5%D1%85%D0%BD%D0%B8%D0%BA%D0%B0)" TargetMode="External" /><Relationship Id="rId61" Type="http://schemas.openxmlformats.org/officeDocument/2006/relationships/hyperlink" Target="https://ru.wikipedia.org/wiki/%D0%9E%D0%B3%D0%BE%D0%BD%D1%8C" TargetMode="External" /><Relationship Id="rId10" Type="http://schemas.openxmlformats.org/officeDocument/2006/relationships/hyperlink" Target="https://ru.wikipedia.org/wiki/%D0%9F%D0%B5%D1%80%D0%BC%D0%B0%D0%BD%D0%B3%D0%B0%D0%BD%D0%B0%D1%82%D1%8B" TargetMode="External" /><Relationship Id="rId19" Type="http://schemas.openxmlformats.org/officeDocument/2006/relationships/hyperlink" Target="https://ru.wikipedia.org/wiki/%D0%A1%D1%83%D1%80%D1%8C%D0%BC%D0%B0" TargetMode="External" /><Relationship Id="rId31" Type="http://schemas.openxmlformats.org/officeDocument/2006/relationships/hyperlink" Target="https://ru.wikipedia.org/wiki/%D0%93%D1%83%D0%BC%D0%BC%D0%B8%D0%B0%D1%80%D0%B0%D0%B1%D0%B8%D0%BA" TargetMode="External" /><Relationship Id="rId44" Type="http://schemas.openxmlformats.org/officeDocument/2006/relationships/hyperlink" Target="https://ru.wikipedia.org/wiki/%D0%94%D0%B5%D0%BA%D1%81%D1%82%D1%80%D0%B8%D0%BD" TargetMode="External" /><Relationship Id="rId52" Type="http://schemas.openxmlformats.org/officeDocument/2006/relationships/hyperlink" Target="https://ru.wikipedia.org/wiki/%D0%9F%D0%BE%D1%80%D0%BE%D1%85" TargetMode="External" /><Relationship Id="rId60" Type="http://schemas.openxmlformats.org/officeDocument/2006/relationships/hyperlink" Target="https://ru.wikipedia.org/wiki/%D0%94%D1%80%D0%B5%D0%B2%D0%BD%D0%B5%D0%B3%D1%80%D0%B5%D1%87%D0%B5%D1%81%D0%BA%D0%B8%D0%B9_%D1%8F%D0%B7%D1%8B%D0%BA" TargetMode="External" /><Relationship Id="rId4" Type="http://schemas.openxmlformats.org/officeDocument/2006/relationships/hyperlink" Target="https://ru.wikipedia.org/wiki/%D0%9E%D0%BA%D0%B8%D1%81%D0%BB%D0%B8%D1%82%D0%B5%D0%BB%D0%B8" TargetMode="External" /><Relationship Id="rId9" Type="http://schemas.openxmlformats.org/officeDocument/2006/relationships/hyperlink" Target="https://ru.wikipedia.org/wiki/%D0%A1%D1%83%D0%BB%D1%8C%D1%84%D0%B0%D1%82%D1%8B" TargetMode="External" /><Relationship Id="rId14" Type="http://schemas.openxmlformats.org/officeDocument/2006/relationships/hyperlink" Target="https://ru.wikipedia.org/wiki/%D0%90%D0%BB%D1%8E%D0%BC%D0%B8%D0%BD%D0%B8%D0%B9" TargetMode="External" /><Relationship Id="rId22" Type="http://schemas.openxmlformats.org/officeDocument/2006/relationships/hyperlink" Target="https://ru.wikipedia.org/wiki/%D0%94%D1%80%D0%B5%D0%B2%D0%B5%D1%81%D0%BD%D1%8B%D0%B9_%D1%83%D0%B3%D0%BE%D0%BB%D1%8C" TargetMode="External" /><Relationship Id="rId27" Type="http://schemas.openxmlformats.org/officeDocument/2006/relationships/hyperlink" Target="https://ru.wikipedia.org/w/index.php?title=%D0%98%D0%B4%D0%B8%D1%82%D0%BE%D0%BB&amp;action=edit&amp;redlink=1" TargetMode="External" /><Relationship Id="rId30" Type="http://schemas.openxmlformats.org/officeDocument/2006/relationships/hyperlink" Target="https://ru.wikipedia.org/wiki/%D0%9A%D0%B0%D0%BD%D0%B8%D1%84%D0%BE%D0%BB%D1%8C" TargetMode="External" /><Relationship Id="rId35" Type="http://schemas.openxmlformats.org/officeDocument/2006/relationships/hyperlink" Target="https://ru.wikipedia.org/wiki/%D0%A3%D0%B3%D0%BB%D0%B5%D0%B2%D0%BE%D0%B4%D0%BE%D1%80%D0%BE%D0%B4%D1%8B" TargetMode="External" /><Relationship Id="rId43" Type="http://schemas.openxmlformats.org/officeDocument/2006/relationships/hyperlink" Target="https://ru.wikipedia.org/wiki/%D0%9A%D1%80%D0%B0%D1%85%D0%BC%D0%B0%D0%BB" TargetMode="External" /><Relationship Id="rId48" Type="http://schemas.openxmlformats.org/officeDocument/2006/relationships/hyperlink" Target="https://ru.wikipedia.org/wiki/%D0%A1%D1%82%D1%80%D0%BE%D0%BD%D1%86%D0%B8%D0%B9" TargetMode="External" /><Relationship Id="rId56" Type="http://schemas.openxmlformats.org/officeDocument/2006/relationships/hyperlink" Target="https://ru.wikipedia.org/wiki/%D0%91%D0%B5%D0%BD%D0%B3%D0%B0%D0%BB%D1%8C%D1%81%D0%BA%D0%B8%D0%B9_%D0%BE%D0%B3%D0%BE%D0%BD%D1%8C" TargetMode="External" /><Relationship Id="rId64" Type="http://schemas.openxmlformats.org/officeDocument/2006/relationships/hyperlink" Target="https://ru.wikipedia.org/wiki/%D0%A2%D0%B5%D1%85%D0%BD%D0%B8%D0%BA%D0%B0" TargetMode="External" /><Relationship Id="rId8" Type="http://schemas.openxmlformats.org/officeDocument/2006/relationships/hyperlink" Target="https://ru.wikipedia.org/wiki/%D0%9D%D0%B8%D1%82%D1%80%D0%B0%D1%82%D1%8B" TargetMode="External" /><Relationship Id="rId51" Type="http://schemas.openxmlformats.org/officeDocument/2006/relationships/hyperlink" Target="https://ru.wikipedia.org/wiki/%D0%9A%D0%B0%D0%BB%D1%8C%D1%86%D0%B8%D0%B9" TargetMode="External" /><Relationship Id="rId3" Type="http://schemas.openxmlformats.org/officeDocument/2006/relationships/hyperlink" Target="https://ru.wikipedia.org/wiki/%D0%A4%D0%BB%D0%B5%D0%B3%D0%BC%D0%B0%D1%82%D0%B8%D0%B7%D0%B0%D1%82%D0%BE%D1%80" TargetMode="External" /><Relationship Id="rId12" Type="http://schemas.openxmlformats.org/officeDocument/2006/relationships/hyperlink" Target="https://ru.wikipedia.org/wiki/%D0%9F%D0%B5%D1%80%D0%B5%D0%BA%D0%B8%D1%81%D1%8C" TargetMode="External" /><Relationship Id="rId17" Type="http://schemas.openxmlformats.org/officeDocument/2006/relationships/hyperlink" Target="https://ru.wikipedia.org/wiki/%D0%9A%D1%80%D0%B5%D0%BC%D0%BD%D0%B8%D0%B9" TargetMode="External" /><Relationship Id="rId25" Type="http://schemas.openxmlformats.org/officeDocument/2006/relationships/hyperlink" Target="https://ru.wikipedia.org/wiki/%D0%9D%D0%B5%D0%BE%D1%80%D0%B3%D0%B0%D0%BD%D0%B8%D1%87%D0%B5%D1%81%D0%BA%D0%B8%D0%B5_%D1%81%D1%83%D0%BB%D1%8C%D1%84%D0%B8%D0%B4%D1%8B" TargetMode="External" /><Relationship Id="rId33" Type="http://schemas.openxmlformats.org/officeDocument/2006/relationships/hyperlink" Target="https://ru.wikipedia.org/wiki/%D0%9E%D0%BB%D0%B8%D1%84%D0%B0" TargetMode="External" /><Relationship Id="rId38" Type="http://schemas.openxmlformats.org/officeDocument/2006/relationships/hyperlink" Target="https://ru.wikipedia.org/wiki/%D0%92%D0%B0%D0%B7%D0%B5%D0%BB%D0%B8%D0%BD" TargetMode="External" /><Relationship Id="rId46" Type="http://schemas.openxmlformats.org/officeDocument/2006/relationships/hyperlink" Target="https://ru.wikipedia.org/wiki/%D0%9F%D0%B8%D1%80%D0%BE%D1%82%D0%B5%D1%85%D0%BD%D0%B8%D0%BA%D0%B0" TargetMode="External" /><Relationship Id="rId59" Type="http://schemas.openxmlformats.org/officeDocument/2006/relationships/hyperlink" Target="https://ru.wikipedia.org/wiki/%D0%90%D1%80%D1%85%D0%B0%D0%B8%D0%B7%D0%BC" TargetMode="External" /></Relationships>
</file>

<file path=ppt/slides/_rels/slide4.xml.rels><?xml version="1.0" encoding="UTF-8" standalone="yes"?>
<Relationships xmlns="http://schemas.openxmlformats.org/package/2006/relationships"><Relationship Id="rId8" Type="http://schemas.openxmlformats.org/officeDocument/2006/relationships/hyperlink" Target="https://ru.wikipedia.org/w/index.php?title=%D0%91%D1%83%D1%80%D0%B0%D0%BA_(%D0%BF%D0%B8%D1%80%D0%BE%D1%82%D0%B5%D1%85%D0%BD%D0%B8%D0%BA%D0%B0)&amp;action=edit&amp;redlink=1" TargetMode="External" /><Relationship Id="rId13" Type="http://schemas.openxmlformats.org/officeDocument/2006/relationships/hyperlink" Target="https://ru.wikipedia.org/wiki/%D0%A4%D0%B0%D0%BB%D1%8C%D1%88%D1%84%D0%B5%D0%B9%D0%B5%D1%80" TargetMode="External" /><Relationship Id="rId18" Type="http://schemas.openxmlformats.org/officeDocument/2006/relationships/hyperlink" Target="https://ru.wikipedia.org/wiki/%D0%9F%D0%B8%D1%80%D0%BE%D0%BF%D0%B0%D1%82%D1%80%D0%BE%D0%BD" TargetMode="External" /><Relationship Id="rId3" Type="http://schemas.openxmlformats.org/officeDocument/2006/relationships/hyperlink" Target="https://ru.wikipedia.org/w/index.php?title=%D0%9A%D0%B8%D1%82%D0%B0%D0%B9%D1%81%D0%BA%D0%BE%D0%B5_%D0%BA%D0%BE%D0%BB%D0%B5%D1%81%D0%BE&amp;action=edit&amp;redlink=1" TargetMode="External" /><Relationship Id="rId7" Type="http://schemas.openxmlformats.org/officeDocument/2006/relationships/hyperlink" Target="https://ru.wikipedia.org/wiki/%D0%91%D0%B0%D1%82%D0%B0%D1%80%D0%B5%D1%8F_%D1%81%D0%B0%D0%BB%D1%8E%D1%82%D0%BE%D0%B2" TargetMode="External" /><Relationship Id="rId12" Type="http://schemas.openxmlformats.org/officeDocument/2006/relationships/hyperlink" Target="https://ru.wikipedia.org/wiki/%D0%A1%D0%B8%D0%B3%D0%BD%D0%B0%D0%BB%D1%8C%D0%BD%D1%8B%D0%B9_%D0%BF%D0%B8%D1%81%D1%82%D0%BE%D0%BB%D0%B5%D1%82" TargetMode="External" /><Relationship Id="rId17" Type="http://schemas.openxmlformats.org/officeDocument/2006/relationships/hyperlink" Target="https://ru.wikipedia.org/wiki/%D0%9F%D0%B8%D1%80%D0%BE%D0%B1%D0%BE%D0%BB%D1%82" TargetMode="External" /><Relationship Id="rId2" Type="http://schemas.openxmlformats.org/officeDocument/2006/relationships/hyperlink" Target="https://ru.wikipedia.org/w/index.php?title=%D0%A4%D0%BE%D0%BD%D1%82%D0%B0%D0%BD_(%D1%84%D0%B5%D0%B9%D0%B5%D1%80%D0%B2%D0%B5%D1%80%D0%BA)&amp;action=edit&amp;redlink=1" TargetMode="External" /><Relationship Id="rId16" Type="http://schemas.openxmlformats.org/officeDocument/2006/relationships/hyperlink" Target="https://ru.wikipedia.org/wiki/%D0%96%D0%B5%D0%BB%D0%B5%D0%B7%D0%BD%D0%BE%D0%B4%D0%BE%D1%80%D0%BE%D0%B6%D0%BD%D0%B0%D1%8F_%D0%BF%D0%B5%D1%82%D0%B0%D1%80%D0%B4%D0%B0" TargetMode="External" /><Relationship Id="rId20" Type="http://schemas.openxmlformats.org/officeDocument/2006/relationships/hyperlink" Target="https://ru.wikipedia.org/w/index.php?title=%D0%A8%D1%83%D1%82%D0%B8%D1%85%D0%B0_(%D0%BF%D0%B8%D1%80%D0%BE%D1%82%D0%B5%D1%85%D0%BD%D0%B8%D0%BA%D0%B0)&amp;action=edit&amp;redlink=1" TargetMode="External" /><Relationship Id="rId1" Type="http://schemas.openxmlformats.org/officeDocument/2006/relationships/slideLayout" Target="../slideLayouts/slideLayout7.xml" /><Relationship Id="rId6" Type="http://schemas.openxmlformats.org/officeDocument/2006/relationships/hyperlink" Target="https://ru.wikipedia.org/w/index.php?title=%D0%A0%D0%B0%D0%BA%D0%B5%D1%82%D0%B0_(%D0%BF%D0%B8%D1%80%D0%BE%D1%82%D0%B5%D1%85%D0%BD%D0%B8%D1%87%D0%B5%D1%81%D0%BA%D0%BE%D0%B5_%D0%B8%D0%B7%D0%B4%D0%B5%D0%BB%D0%B8%D0%B5)&amp;action=edit&amp;redlink=1" TargetMode="External" /><Relationship Id="rId11" Type="http://schemas.openxmlformats.org/officeDocument/2006/relationships/hyperlink" Target="https://ru.wikipedia.org/wiki/%D0%A5%D0%BB%D0%BE%D0%BF%D1%83%D1%88%D0%BA%D0%B0_(%D0%BF%D0%B8%D1%80%D0%BE%D1%82%D0%B5%D1%85%D0%BD%D0%B8%D0%BA%D0%B0)" TargetMode="External" /><Relationship Id="rId5" Type="http://schemas.openxmlformats.org/officeDocument/2006/relationships/hyperlink" Target="https://ru.wikipedia.org/wiki/%D0%A0%D0%B8%D0%BC%D1%81%D0%BA%D0%B0%D1%8F_%D1%81%D0%B2%D0%B5%D1%87%D0%B0" TargetMode="External" /><Relationship Id="rId15" Type="http://schemas.openxmlformats.org/officeDocument/2006/relationships/hyperlink" Target="https://ru.wikipedia.org/wiki/%D0%94%D1%8B%D0%BC%D0%BE%D0%B2%D0%B0%D1%8F_%D1%88%D0%B0%D1%88%D0%BA%D0%B0" TargetMode="External" /><Relationship Id="rId10" Type="http://schemas.openxmlformats.org/officeDocument/2006/relationships/hyperlink" Target="https://ru.wikipedia.org/wiki/%D0%9F%D0%B5%D1%82%D0%B0%D1%80%D0%B4%D0%B0" TargetMode="External" /><Relationship Id="rId19" Type="http://schemas.openxmlformats.org/officeDocument/2006/relationships/hyperlink" Target="https://ru.wikipedia.org/wiki/%D0%93%D0%A8-23" TargetMode="External" /><Relationship Id="rId4" Type="http://schemas.openxmlformats.org/officeDocument/2006/relationships/hyperlink" Target="https://ru.wikipedia.org/w/index.php?title=%D0%A1%D0%B0%D0%BA%D1%81%D0%BE%D0%BD%D1%81%D0%BA%D0%BE%D0%B5_%D1%81%D0%BE%D0%BB%D0%BD%D1%86%D0%B5&amp;action=edit&amp;redlink=1" TargetMode="External" /><Relationship Id="rId9" Type="http://schemas.openxmlformats.org/officeDocument/2006/relationships/hyperlink" Target="https://ru.wikipedia.org/w/index.php?title=%D0%94%D1%83%D0%BA%D0%B5%D1%80_(%D0%BF%D0%B8%D1%80%D0%BE%D1%82%D0%B5%D1%85%D0%BD%D0%B8%D0%BA%D0%B0)&amp;action=edit&amp;redlink=1" TargetMode="External" /><Relationship Id="rId14" Type="http://schemas.openxmlformats.org/officeDocument/2006/relationships/hyperlink" Target="https://ru.wikipedia.org/wiki/%D0%92%D0%B7%D1%80%D1%8B%D0%B2%D0%BF%D0%B0%D0%BA%D0%B5%D1%82" TargetMode="Externa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3" Type="http://schemas.openxmlformats.org/officeDocument/2006/relationships/hyperlink" Target="https://www.1tv.ru/search/news?as=author&amp;q=tag:%D0%A1%D0%B2%D0%B5%D1%82%D0%BB%D0%B0%D0%BD%D0%B0%20%D0%9A%D0%BE%D1%81%D1%82%D0%B8%D0%BD%D0%B0%0d" TargetMode="External" /><Relationship Id="rId2" Type="http://schemas.openxmlformats.org/officeDocument/2006/relationships/hyperlink" Target="http://ria.ru/organization_MCHS_RF/" TargetMode="External"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3" Type="http://schemas.openxmlformats.org/officeDocument/2006/relationships/hyperlink" Target="http://ria.ru/location_Netherlands/" TargetMode="External" /><Relationship Id="rId2" Type="http://schemas.openxmlformats.org/officeDocument/2006/relationships/hyperlink" Target="https://www.irk.kp.ru/online/news/4576990/" TargetMode="External" /><Relationship Id="rId1" Type="http://schemas.openxmlformats.org/officeDocument/2006/relationships/slideLayout" Target="../slideLayouts/slideLayout7.xml" /><Relationship Id="rId5" Type="http://schemas.openxmlformats.org/officeDocument/2006/relationships/hyperlink" Target="https://mo.tsargrad.tv/news/mashiny-na-dvorovoj-parkovke-v-balashihe-obstreljali-fejerverkami_465183" TargetMode="External" /><Relationship Id="rId4" Type="http://schemas.openxmlformats.org/officeDocument/2006/relationships/hyperlink" Target="http://ria.ru/keyword_koronavirusy" TargetMode="External" /></Relationships>
</file>

<file path=ppt/slides/_rels/slide9.xml.rels><?xml version="1.0" encoding="UTF-8" standalone="yes"?>
<Relationships xmlns="http://schemas.openxmlformats.org/package/2006/relationships"><Relationship Id="rId2" Type="http://schemas.openxmlformats.org/officeDocument/2006/relationships/hyperlink" Target="https://skladpetard.ru/" TargetMode="External"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484784"/>
            <a:ext cx="7117488" cy="4278094"/>
          </a:xfrm>
          <a:prstGeom prst="rect">
            <a:avLst/>
          </a:prstGeom>
        </p:spPr>
        <p:txBody>
          <a:bodyPr wrap="square">
            <a:spAutoFit/>
          </a:bodyPr>
          <a:lstStyle/>
          <a:p>
            <a:pPr algn="ctr"/>
            <a:r>
              <a:rPr lang="ru-RU" sz="3600" b="1" dirty="0"/>
              <a:t>ПИРОТЕХНИКА</a:t>
            </a:r>
          </a:p>
          <a:p>
            <a:pPr algn="ctr"/>
            <a:r>
              <a:rPr lang="ru-RU" sz="3600" b="1" dirty="0"/>
              <a:t>Новый год – праздник или печаль</a:t>
            </a:r>
          </a:p>
          <a:p>
            <a:pPr algn="ctr"/>
            <a:endParaRPr lang="ru-RU" sz="3600" b="1" i="1" dirty="0"/>
          </a:p>
          <a:p>
            <a:pPr algn="ctr"/>
            <a:endParaRPr lang="ru-RU" sz="3600" b="1" i="1" dirty="0"/>
          </a:p>
          <a:p>
            <a:pPr algn="ctr"/>
            <a:endParaRPr lang="ru-RU" sz="3600" b="1" i="1" dirty="0"/>
          </a:p>
          <a:p>
            <a:pPr algn="ctr"/>
            <a:endParaRPr lang="ru-RU" sz="3600" b="1" i="1" dirty="0"/>
          </a:p>
          <a:p>
            <a:pPr algn="ctr"/>
            <a:r>
              <a:rPr lang="ru-RU" sz="2000" i="1" dirty="0"/>
              <a:t>Сидоркин Владимир Александрович</a:t>
            </a:r>
          </a:p>
          <a:p>
            <a:pPr algn="ctr"/>
            <a:endParaRPr lang="ru-RU" sz="3600" b="1" dirty="0"/>
          </a:p>
        </p:txBody>
      </p:sp>
      <p:sp>
        <p:nvSpPr>
          <p:cNvPr id="17410" name="AutoShape 2" descr="https://icdn.lenta.ru/images/2022/01/01/03/20220101031448769/owl_detail_240_b7b31c58fda95d242d25c6e3601cc9c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7411" name="Picture 3" descr="C:\Users\Геннадий\Desktop\owl_detail_240_b7b31c58fda95d242d25c6e3601cc9c1.jpg"/>
          <p:cNvPicPr>
            <a:picLocks noChangeAspect="1" noChangeArrowheads="1"/>
          </p:cNvPicPr>
          <p:nvPr/>
        </p:nvPicPr>
        <p:blipFill>
          <a:blip r:embed="rId2" cstate="print"/>
          <a:srcRect/>
          <a:stretch>
            <a:fillRect/>
          </a:stretch>
        </p:blipFill>
        <p:spPr bwMode="auto">
          <a:xfrm>
            <a:off x="2519772" y="2667000"/>
            <a:ext cx="4140460" cy="21301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496944" cy="5909310"/>
          </a:xfrm>
          <a:prstGeom prst="rect">
            <a:avLst/>
          </a:prstGeom>
        </p:spPr>
        <p:txBody>
          <a:bodyPr wrap="square">
            <a:spAutoFit/>
          </a:bodyPr>
          <a:lstStyle/>
          <a:p>
            <a:pPr algn="just" fontAlgn="base"/>
            <a:r>
              <a:rPr lang="ru-RU" sz="1400" dirty="0"/>
              <a:t>Культура фейерверков начала развиваться и достигла своей кульминации к XII веку. Китайцы разработали целую систему символов цветов фейерверка. Красный означал нерушимость Империи, голубой символизировал путь жизни, зелёный — земную стихию, жёлтый — середину. Монахи проводили разнообразные эксперименты, смешивая с порохом </a:t>
            </a:r>
            <a:r>
              <a:rPr lang="ru-RU" sz="1400" b="1" dirty="0"/>
              <a:t>металлические порошки. </a:t>
            </a:r>
          </a:p>
          <a:p>
            <a:pPr algn="just" fontAlgn="base"/>
            <a:r>
              <a:rPr lang="ru-RU" sz="1400" b="1" dirty="0"/>
              <a:t>Эксперименты позволили выявить, что стронций при горении окрашивает небесные огни в красный, зелёный оттенок даёт барий, жёлтый можно получить с помощью натрия, синий даст медь. А если добавить в смесь железного наполнителя, можно получить целый огненный дождь, который, разливались сотнями серебряных брызг в небе, подарит силу и удачу.</a:t>
            </a:r>
          </a:p>
          <a:p>
            <a:pPr algn="just" fontAlgn="base"/>
            <a:r>
              <a:rPr lang="ru-RU" sz="1400" dirty="0"/>
              <a:t>Теперь без фейерверка не обходился ни один китайский религиозный праздник. Местные химики долго изучали влияние селитры на горение и факторы, которые могли бы усилить этот процесс. Так им удалось получить современный порох — смесь с очень мощной взрывной силой. По сей день он является основой фейерверков. Китайцы были прекрасно осведомлены об опасности полученного вещества, поэтому начали активно использовать его в военных действиях. Около 100 лет с помощью пороха создавались всевозможные бомбы и взрывчатые устройства. Китайцам принадлежит идея запугивать врага с помощью огромных огненных вспышек, взрывающих землю. Она натолкнула их в дальнейшем на идею изобретению порохового оружия. С тех пор технология изготовления фейерверков изменилась. Вместо бамбуковых стеблей порохом заполнялись трубы из бумаги. В них вставляли фитили из щедро обработанных пороховым составом салфеток.</a:t>
            </a:r>
          </a:p>
          <a:p>
            <a:pPr algn="just" fontAlgn="base"/>
            <a:r>
              <a:rPr lang="ru-RU" sz="1400" dirty="0"/>
              <a:t> В </a:t>
            </a:r>
            <a:r>
              <a:rPr lang="ru-RU" sz="1400" b="1" dirty="0"/>
              <a:t>XII веке </a:t>
            </a:r>
            <a:r>
              <a:rPr lang="ru-RU" sz="1400" dirty="0"/>
              <a:t>китайцы придумали бумажные трубы, полностью заполненные порохом и открытые с одного конца. Теперь труба не просто взрывалась, а испускала горящий газ, заставляющий её хаотично двигаться. Такие приспособления применялись в боевых действиях. Они служили способом психологической атаки — враги, завидев такое зрелище, сильно пугались, как и их лошади, которые впадали в панику. Иногда трубы взлетали в воздух, что </a:t>
            </a:r>
            <a:r>
              <a:rPr lang="ru-RU" sz="1400" dirty="0" err="1"/>
              <a:t>сподвигло</a:t>
            </a:r>
            <a:r>
              <a:rPr lang="ru-RU" sz="1400" dirty="0"/>
              <a:t> китайских проектировщиков придумать стабилизаторы, определяющие направление полёта. Эти приспособления можно назвать </a:t>
            </a:r>
            <a:r>
              <a:rPr lang="ru-RU" sz="1400" b="1" dirty="0"/>
              <a:t>первыми ракетами</a:t>
            </a:r>
            <a:r>
              <a:rPr lang="ru-RU" sz="1400" dirty="0"/>
              <a:t>.  </a:t>
            </a:r>
          </a:p>
          <a:p>
            <a:pPr algn="just" fontAlgn="base"/>
            <a:r>
              <a:rPr lang="ru-RU" sz="1400" dirty="0"/>
              <a:t>Из Китая традиция военного применения пороха начала распространяться в других азиатских странах и на Ближнем Востоке. Его использовали для оружия. Оно хоть и не было таким функциональным, как огнестрельное сегодня, но уже превосходила по мощности допотопные луки.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8712968" cy="6740307"/>
          </a:xfrm>
          <a:prstGeom prst="rect">
            <a:avLst/>
          </a:prstGeom>
        </p:spPr>
        <p:txBody>
          <a:bodyPr wrap="square">
            <a:spAutoFit/>
          </a:bodyPr>
          <a:lstStyle/>
          <a:p>
            <a:pPr algn="just"/>
            <a:r>
              <a:rPr lang="ru-RU" b="1" dirty="0"/>
              <a:t>			История фейерверков в Европе</a:t>
            </a:r>
          </a:p>
          <a:p>
            <a:pPr algn="just"/>
            <a:r>
              <a:rPr lang="ru-RU" dirty="0"/>
              <a:t>Из-за большой популярности таких салютов, фейерверков и хлопушек, тайна изготовления пороха вскоре была открыта и европейским ученым. Считается, что произошло это </a:t>
            </a:r>
            <a:r>
              <a:rPr lang="ru-RU" b="1" dirty="0"/>
              <a:t>в 1292 году</a:t>
            </a:r>
            <a:r>
              <a:rPr lang="ru-RU" dirty="0"/>
              <a:t>, когда в Италию из долгих странствий вернулся знаменитый путешественник Марко Поло.</a:t>
            </a:r>
          </a:p>
          <a:p>
            <a:pPr algn="just"/>
            <a:r>
              <a:rPr lang="ru-RU" dirty="0"/>
              <a:t>Первоначально средневековые мастера делали только оружие для армии, но со временем стали создавать и различные пиротехнические шоу для аристократов, параллельно совершенствуя состав пороховой смеси. Лучшими европейскими мастерами считались итальянцы. Со всех соседних стран съезжались богатые и знатные люди, чтобы полюбоваться на огненное представление. Идеи для шоу придумывали самые знаменитые архитекторы и художники того времени. Так были созданы бенгальские огни и различные формы фейерверков в виде свечи, фонтана, вертушки и колеса.</a:t>
            </a:r>
          </a:p>
          <a:p>
            <a:pPr algn="just"/>
            <a:r>
              <a:rPr lang="ru-RU" dirty="0"/>
              <a:t>Особенно зрелищным было представление, изображающее битву драконов. Конструкции делали из дерева и папье-маше, а потом набивали фейерверками. Во время шоу заряды взрывались и создавалось впечатление битвы двух огромных чудовищ.</a:t>
            </a:r>
          </a:p>
          <a:p>
            <a:pPr algn="just"/>
            <a:r>
              <a:rPr lang="ru-RU" dirty="0"/>
              <a:t>Разумеется, такие представления были большой редкостью из-за дорогостоящего производства фейерверков и декораций. Их запускали только на такие события как главные религиозные праздники, коронации и дни рождения богатых аристократов. Впоследствии, из Италии популярность огненных шоу распространилась по всей Европе.</a:t>
            </a:r>
          </a:p>
          <a:p>
            <a:br>
              <a:rPr lang="ru-RU" b="1" dirty="0"/>
            </a:br>
            <a:r>
              <a:rPr lang="ru-RU" b="1" dirty="0"/>
              <a:t>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96944" cy="6324808"/>
          </a:xfrm>
          <a:prstGeom prst="rect">
            <a:avLst/>
          </a:prstGeom>
        </p:spPr>
        <p:txBody>
          <a:bodyPr wrap="square">
            <a:spAutoFit/>
          </a:bodyPr>
          <a:lstStyle/>
          <a:p>
            <a:pPr algn="just"/>
            <a:br>
              <a:rPr lang="ru-RU" sz="1500" b="1" dirty="0"/>
            </a:br>
            <a:r>
              <a:rPr lang="ru-RU" sz="1500" b="1" dirty="0"/>
              <a:t>			История фейерверков в России</a:t>
            </a:r>
          </a:p>
          <a:p>
            <a:pPr algn="just"/>
            <a:r>
              <a:rPr lang="ru-RU" sz="1500" dirty="0"/>
              <a:t>В России огненное искусство появилось в конце </a:t>
            </a:r>
            <a:r>
              <a:rPr lang="ru-RU" sz="1500" b="1" dirty="0"/>
              <a:t>XIV века </a:t>
            </a:r>
            <a:r>
              <a:rPr lang="ru-RU" sz="1500" dirty="0"/>
              <a:t>во время правления Дмитрия Донского. Изначально порох использовали исключительно для военных целей, но уже при Иване IV была учреждена должность «порохового воеводы». Этот человек отвечал за организацию пиротехнического шоу, так называемых «огненных потех».</a:t>
            </a:r>
          </a:p>
          <a:p>
            <a:pPr algn="just"/>
            <a:r>
              <a:rPr lang="ru-RU" sz="1500" dirty="0"/>
              <a:t>Расцвет пиротехнического искусства приходится на период правления Петра I. Эти забавы, без преувеличения, стали делом государственной важности. Первый в истории России большой салют был дан в 1683 году. Император лично разрабатывал составы для фейерверков, и рисовал декорации для огненного шоу. Так создавались картины военных баталий, реконструкции королевской охоты и воплощались в жизнь популярные сюжеты из мифологии. Впоследствии, было создано целое ракетное учреждение, которое занималось устройством красочных зрелищ и совершенствованием состава зарядов.</a:t>
            </a:r>
          </a:p>
          <a:p>
            <a:pPr algn="just"/>
            <a:r>
              <a:rPr lang="ru-RU" sz="1500" dirty="0"/>
              <a:t>Известно, что Петр I устроил самый яркий фейерверк в честь прихода нового века, который продолжался целую неделю. Огненные шоу также поддерживались и развивались Елизаветой Петровной и Екатериной II. Со временем, фейерверки стали обязательным атрибутом на всех больших праздниках в России.</a:t>
            </a:r>
          </a:p>
          <a:p>
            <a:pPr algn="just"/>
            <a:r>
              <a:rPr lang="ru-RU" sz="1500" dirty="0"/>
              <a:t>В недалеком прошлом знаковым для России стал салют 1943 года, ознаменовавший победу советских солдат, освобождение Белгорода и Орла от оккупации немецкими войсками. Впоследствии, отмечать военным фейерверком успехи на фронте стало традицией. В честь победы во Второй Мировой Войне 9 мая на Красной площади был дан большой праздничный салют, долгие годы он оставался самым масштабным и красивым. Появившаяся в годы войны традиция уже не предавалась забвению.</a:t>
            </a:r>
          </a:p>
          <a:p>
            <a:pPr algn="just"/>
            <a:r>
              <a:rPr lang="ru-RU" sz="1500" dirty="0"/>
              <a:t>В настоящее время сложно представить себе большой праздник без салютов и фейерверков. По всему миру появилось множество фабрик и заводов, которые производят самые разнообразные приспособления для огненных шоу. Таким образом, сегодня каждый может порадовать себя и близких ярким разноцветным салютом на новый год, день рождения или другой знаковый праздник.</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496944" cy="6355586"/>
          </a:xfrm>
          <a:prstGeom prst="rect">
            <a:avLst/>
          </a:prstGeom>
        </p:spPr>
        <p:txBody>
          <a:bodyPr wrap="square">
            <a:spAutoFit/>
          </a:bodyPr>
          <a:lstStyle/>
          <a:p>
            <a:pPr algn="ctr" fontAlgn="base"/>
            <a:r>
              <a:rPr lang="ru-RU" sz="1100" b="1" dirty="0"/>
              <a:t>Термические ожоги кожи: как оценить степень поражения</a:t>
            </a:r>
            <a:endParaRPr lang="ru-RU" sz="1100" dirty="0"/>
          </a:p>
          <a:p>
            <a:pPr algn="just" fontAlgn="base"/>
            <a:r>
              <a:rPr lang="ru-RU" sz="1100" dirty="0"/>
              <a:t>По статистике, большая часть ожогов происходит в бытовых условиях и вызвана воздействием пламени, кипятка, горячего пара или раскаленных предметов. И – увы! – их нередко получают дети. Именно поэтому каждый взрослый человек должен ориентироваться в определении степени ожогов, так как от этого зависит выбор способа оказания первой помощи, метода дальнейшего лечения ожога и оценка необходимости во врачебной (в том числе, стационарной) помощи.</a:t>
            </a:r>
          </a:p>
          <a:p>
            <a:pPr algn="just" fontAlgn="base"/>
            <a:r>
              <a:rPr lang="ru-RU" sz="1100" dirty="0"/>
              <a:t>Итак, в связи с тем, что при термических ожогах (в отличие от химических ожогов и ожогов глаз) определить их степень достаточно легко, это должен уметь делать каждый человек. Для начала следует, по возможности, уточнить у пострадавшего или окружающих, что произошло, для того, чтобы убедиться в том, что у пострадавшего именно термический ожог, затем осмотреть пораженную поверхность и оценить площадь ожога и степень.</a:t>
            </a:r>
          </a:p>
          <a:p>
            <a:pPr algn="just" fontAlgn="base"/>
            <a:r>
              <a:rPr lang="ru-RU" sz="1100" b="1" dirty="0"/>
              <a:t> Выделяют 4 степени ожога:</a:t>
            </a:r>
          </a:p>
          <a:p>
            <a:pPr algn="just" fontAlgn="base"/>
            <a:r>
              <a:rPr lang="ru-RU" sz="1100" b="1" dirty="0"/>
              <a:t>1. Первая степень: покраснение и отек кожи в месте термического ожога. Возможно появление мелких пузырей с прозрачным содержимым.</a:t>
            </a:r>
          </a:p>
          <a:p>
            <a:pPr algn="just" fontAlgn="base"/>
            <a:r>
              <a:rPr lang="ru-RU" sz="1100" b="1" dirty="0"/>
              <a:t>2. Вторая степень: покраснение и отек кожи в месте термического ожога, а также напряженные или вскрывшиеся пузыри и тонкий струп, который начинает формироваться.</a:t>
            </a:r>
          </a:p>
          <a:p>
            <a:pPr algn="just" fontAlgn="base"/>
            <a:r>
              <a:rPr lang="ru-RU" sz="1100" b="1" dirty="0"/>
              <a:t>3. Третья степень. При третьей степени термического повреждения имеется глубокий ожог до мышц и костей с формированием струпа. Пузыри при третьей степени, как правило, уже лопнувшие. При этом вокруг зоны глубокого ожога могут быть мелкие пузыри с прозрачным содержимым (вторая степень ожога), покраснение (первая степень ожога).</a:t>
            </a:r>
          </a:p>
          <a:p>
            <a:pPr algn="just" fontAlgn="base"/>
            <a:r>
              <a:rPr lang="ru-RU" sz="1100" b="1" dirty="0"/>
              <a:t>4. Четвертая степень. При четвертой степени ожога происходит обугливание обожженной части тела. Возможно комбинирование четвертой степени с первой, второй и третьей.</a:t>
            </a:r>
          </a:p>
          <a:p>
            <a:pPr algn="just" fontAlgn="base"/>
            <a:r>
              <a:rPr lang="ru-RU" sz="1100" dirty="0"/>
              <a:t> </a:t>
            </a:r>
          </a:p>
          <a:p>
            <a:pPr algn="just" fontAlgn="base"/>
            <a:r>
              <a:rPr lang="ru-RU" sz="1100" dirty="0"/>
              <a:t>То есть, у одного пострадавшего могут быть ожоги разной степени. При этом тяжесть состояния пострадавшего оценивают по наиболее глубоким ожогам в зависимости от площади пораженной поверхности.</a:t>
            </a:r>
          </a:p>
          <a:p>
            <a:pPr algn="just" fontAlgn="base"/>
            <a:r>
              <a:rPr lang="ru-RU" sz="1100" dirty="0"/>
              <a:t> </a:t>
            </a:r>
          </a:p>
          <a:p>
            <a:pPr algn="just" fontAlgn="base"/>
            <a:r>
              <a:rPr lang="ru-RU" sz="1100" b="1" dirty="0"/>
              <a:t>Термические ожоги кожи: как оценить площадь поражения</a:t>
            </a:r>
            <a:endParaRPr lang="ru-RU" sz="1100" dirty="0"/>
          </a:p>
          <a:p>
            <a:pPr algn="just" fontAlgn="base"/>
            <a:r>
              <a:rPr lang="ru-RU" sz="1100" dirty="0"/>
              <a:t>Уметь определять площадь термического ожога крайне важно – это позволяет выбрать правильную тактику лечения и порой даже спасти жизнь пострадавшему. Один из самых простых способов оценки площади ожога – «правило ладони». Площадь ладони человека составляет в среднем 1% площади его тела. Так, с помощью ладони можно определить, сколько процентов тела поражено.</a:t>
            </a:r>
          </a:p>
          <a:p>
            <a:pPr algn="just" fontAlgn="base"/>
            <a:r>
              <a:rPr lang="ru-RU" sz="1100" dirty="0"/>
              <a:t>Существует также правило «девятки» для взрослых: рука, половина ноги, половина спины, грудь, живот, голова – по 9%, и промежность – 1%. Но у детей голова с шеей составляет около 21% площади тела.</a:t>
            </a:r>
          </a:p>
          <a:p>
            <a:pPr algn="just" fontAlgn="base"/>
            <a:r>
              <a:rPr lang="ru-RU" sz="1100" dirty="0"/>
              <a:t> </a:t>
            </a:r>
            <a:r>
              <a:rPr lang="ru-RU" sz="1100" b="1" dirty="0"/>
              <a:t>Термические ожоги кожи: как выбрать правильную стратегию оказания первой помощи</a:t>
            </a:r>
            <a:r>
              <a:rPr lang="ru-RU" sz="1100" dirty="0"/>
              <a:t>.</a:t>
            </a:r>
          </a:p>
          <a:p>
            <a:pPr algn="just" fontAlgn="base"/>
            <a:r>
              <a:rPr lang="ru-RU" sz="1100" dirty="0"/>
              <a:t>При поверхностных термических ожогах более 10% площади тела взрослых (у детей – более 5%) и при более глубоких ожогах от 5% тела взрослого человека (соответственно, более 2,5% тела ребенка) после оказания первой помощи требуется обязательная врачебная помощь с последующей госпитализацией. Такие ожога приводят к нарушению общего состояния, угрожают жизни пострадавшего и в последующем могут потребовать оперативного вмешательства.</a:t>
            </a:r>
          </a:p>
          <a:p>
            <a:pPr algn="just" fontAlgn="base"/>
            <a:r>
              <a:rPr lang="ru-RU" sz="1100" dirty="0"/>
              <a:t>Кроме этих случаев, обязательной госпитализации подлежат пострадавшие с глубокими ожогами кистей рук и стоп и поверхностными обширными ожогами кистей рук и стоп, с ожогами глаз, ушей, лица и промежности, а также</a:t>
            </a:r>
            <a:r>
              <a:rPr lang="ru-RU" sz="1100" b="1" dirty="0"/>
              <a:t> с предполагаемыми ожогами дыхательных путей из-за вдыхания крайне горячего воздуха.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964488" cy="6463308"/>
          </a:xfrm>
          <a:prstGeom prst="rect">
            <a:avLst/>
          </a:prstGeom>
        </p:spPr>
        <p:txBody>
          <a:bodyPr wrap="square">
            <a:spAutoFit/>
          </a:bodyPr>
          <a:lstStyle/>
          <a:p>
            <a:pPr algn="ctr" fontAlgn="base"/>
            <a:r>
              <a:rPr lang="ru-RU" sz="1150" dirty="0"/>
              <a:t> </a:t>
            </a:r>
            <a:r>
              <a:rPr lang="ru-RU" sz="1150" b="1" dirty="0"/>
              <a:t>Термические ожоги кожи: как оказать первую помощь</a:t>
            </a:r>
            <a:endParaRPr lang="ru-RU" sz="1150" dirty="0"/>
          </a:p>
          <a:p>
            <a:pPr algn="just" fontAlgn="base"/>
            <a:r>
              <a:rPr lang="ru-RU" sz="1150" b="1" dirty="0"/>
              <a:t>Алгоритм </a:t>
            </a:r>
            <a:r>
              <a:rPr lang="ru-RU" sz="1150" dirty="0"/>
              <a:t>оказания само- и взаимопомощи при любых термических ожогах кожи таков:</a:t>
            </a:r>
          </a:p>
          <a:p>
            <a:pPr algn="just" fontAlgn="base"/>
            <a:r>
              <a:rPr lang="ru-RU" sz="1150" dirty="0"/>
              <a:t>- </a:t>
            </a:r>
            <a:r>
              <a:rPr lang="ru-RU" sz="1150" b="1" dirty="0"/>
              <a:t>Немедленно погасить пламя </a:t>
            </a:r>
            <a:r>
              <a:rPr lang="ru-RU" sz="1150" dirty="0"/>
              <a:t>на одежде и коже пострадавшего, для чего накрыть его тканью (это приведет к прекращению поступления воздуха), или сбросить горящую одежду. Можно погасить пылающий участок одежды, забросав его землей, песком или снегом, облив водой или опустив в воду.</a:t>
            </a:r>
          </a:p>
          <a:p>
            <a:pPr algn="just" fontAlgn="base"/>
            <a:r>
              <a:rPr lang="ru-RU" sz="1150" dirty="0"/>
              <a:t>- </a:t>
            </a:r>
            <a:r>
              <a:rPr lang="ru-RU" sz="1150" b="1" dirty="0"/>
              <a:t>Успокоить пострадавшего и окружающих.</a:t>
            </a:r>
          </a:p>
          <a:p>
            <a:pPr algn="just" fontAlgn="base"/>
            <a:r>
              <a:rPr lang="ru-RU" sz="1150" dirty="0"/>
              <a:t>- </a:t>
            </a:r>
            <a:r>
              <a:rPr lang="ru-RU" sz="1150" b="1" dirty="0"/>
              <a:t>Осторожно снять с пострадавшего тлеющие остатки одежды</a:t>
            </a:r>
            <a:r>
              <a:rPr lang="ru-RU" sz="1150" dirty="0"/>
              <a:t>, которые не зафиксировались в ране. Запрещено отдирать от раны прилипшие остатки одежды. Прикасаться к обожженной поверхности руками тоже нельзя.</a:t>
            </a:r>
          </a:p>
          <a:p>
            <a:pPr algn="just" fontAlgn="base"/>
            <a:r>
              <a:rPr lang="ru-RU" sz="1150" dirty="0"/>
              <a:t>- </a:t>
            </a:r>
            <a:r>
              <a:rPr lang="ru-RU" sz="1150" b="1" dirty="0"/>
              <a:t>При солнечных ожогах следует просто перенести пострадавшего в тень.</a:t>
            </a:r>
          </a:p>
          <a:p>
            <a:pPr algn="just" fontAlgn="base"/>
            <a:r>
              <a:rPr lang="ru-RU" sz="1150" dirty="0"/>
              <a:t>- Если вы не знаете, что произошло, кратко и быстро уточнить обстоятельства («ребенок вылил на себя чашку горячего бульона», «загорелась одежда от пламени костра»).</a:t>
            </a:r>
          </a:p>
          <a:p>
            <a:pPr algn="just" fontAlgn="base"/>
            <a:r>
              <a:rPr lang="ru-RU" sz="1150" dirty="0"/>
              <a:t>- Держать в течение 10-20 минут пораженную поверхность тела под струей проточной холодной воды (можно в емкости с чистой прохладной водой). Это необходимо для того, чтобы предупредить дальнейшее углубление и расширение раны за счет нагрева обожженной зоны. Также это улучшит кровообращение в ране. Но ни в коем случае нельзя использовать для охлаждения зоны ожога лед, так как, помимо имеющегося ожога, у пострадавшего возникнет дополнительная травма – обморожение. В экстремальных случаях (при полном отсутствии проточной воды) возможно охлаждение раны с помощью мочи, но в реальной жизни поводов для применения этого способа практически никогда не бывает.</a:t>
            </a:r>
          </a:p>
          <a:p>
            <a:pPr algn="just" fontAlgn="base"/>
            <a:r>
              <a:rPr lang="ru-RU" sz="1150" dirty="0"/>
              <a:t>- На обожженную поверхность нанести </a:t>
            </a:r>
            <a:r>
              <a:rPr lang="ru-RU" sz="1150" dirty="0" err="1"/>
              <a:t>Солкосерил</a:t>
            </a:r>
            <a:r>
              <a:rPr lang="ru-RU" sz="1150" dirty="0"/>
              <a:t> гель, затем наложить сверху сухую стерильную повязку. Ни в коем случае не использовать вату: можно применять только бинт, марлю – тканевые материалы. Если нет поблизости ни одного средства для экстренной помощи при ожогах и стерильных бинтов нет, нужно просто наложить чистую сухую повязку. Запрещается наносить на обожженную кожу мази, кремы, растительное масло, взбитое яйцо, сметану, кефир, спиртовые растворы и прочие средства, а также прикладывать к ране листья алоэ, сок </a:t>
            </a:r>
            <a:r>
              <a:rPr lang="ru-RU" sz="1150" dirty="0" err="1"/>
              <a:t>каланхоэ</a:t>
            </a:r>
            <a:r>
              <a:rPr lang="ru-RU" sz="1150" dirty="0"/>
              <a:t>, золотой ус и прочие. При легких ожогах первой степени без обширного повреждения кожи и пузырей можно не накладывать повязку, а только нанести гель.</a:t>
            </a:r>
          </a:p>
          <a:p>
            <a:pPr algn="just" fontAlgn="base"/>
            <a:r>
              <a:rPr lang="ru-RU" sz="1150" dirty="0"/>
              <a:t>- При обширных ожогах рук и ног надо зафиксировать конечность с помощью шины или подручных средств и придать конечности возвышенное положение.</a:t>
            </a:r>
          </a:p>
          <a:p>
            <a:pPr algn="just" fontAlgn="base"/>
            <a:r>
              <a:rPr lang="ru-RU" sz="1150" dirty="0"/>
              <a:t>- При обширных ожогах и при возникновении признаков ожогового шока (бледность, слабость, беспокойство, холодный пот, тахикардия, падение артериального давления, нарушение сердечной деятельности и дыхания) дать пострадавшему пить много жидкости – чистую воду, чай, компот. Жидкость уменьшает интоксикацию, которая возникает из-за всасывания в кровь продуктов распада обожженной кожи, подкожной клетчатки, мышц.</a:t>
            </a:r>
          </a:p>
          <a:p>
            <a:pPr algn="just" fontAlgn="base"/>
            <a:r>
              <a:rPr lang="ru-RU" sz="1150" dirty="0"/>
              <a:t>- При сильных болях для предупреждения болевого шока пострадавшему дают любое обезболивающее средство (анальгин, парацетамол и пр.).</a:t>
            </a:r>
          </a:p>
          <a:p>
            <a:pPr algn="just" fontAlgn="base"/>
            <a:r>
              <a:rPr lang="ru-RU" sz="1150" dirty="0"/>
              <a:t>- Приступить к проведению сердечно-легочной реанимации (искусственному дыханию и непрямому массажу сердца) при отсутствии у пострадавшего дыхательной и (или) сердечной деятельности.</a:t>
            </a:r>
          </a:p>
          <a:p>
            <a:pPr algn="just" fontAlgn="base"/>
            <a:r>
              <a:rPr lang="ru-RU" sz="1150" dirty="0"/>
              <a:t>- При показаниях для госпитализации вызвать «Скорую помощь» или доставить пострадавшего в лечебное учреждение. Лучше все же воспользоваться услугами «Скорой помощи», так как обычно мы не знаем, в каком отделении какой больницы производят лечение ожогов. По возможности, это должна быть специализированная клиника или специализированное отделение.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6555641"/>
          </a:xfrm>
          <a:prstGeom prst="rect">
            <a:avLst/>
          </a:prstGeom>
        </p:spPr>
        <p:txBody>
          <a:bodyPr wrap="square">
            <a:spAutoFit/>
          </a:bodyPr>
          <a:lstStyle/>
          <a:p>
            <a:pPr algn="ctr" fontAlgn="base"/>
            <a:r>
              <a:rPr lang="ru-RU" sz="1200" dirty="0"/>
              <a:t> </a:t>
            </a:r>
            <a:r>
              <a:rPr lang="ru-RU" sz="1200" b="1" dirty="0"/>
              <a:t>Когда можно лечить термические ожоги кожи в домашних условия</a:t>
            </a:r>
            <a:r>
              <a:rPr lang="ru-RU" sz="1200" dirty="0"/>
              <a:t>.</a:t>
            </a:r>
          </a:p>
          <a:p>
            <a:pPr algn="just" fontAlgn="base"/>
            <a:r>
              <a:rPr lang="ru-RU" sz="1200" dirty="0"/>
              <a:t>Далеко не все ожоги требуют дальнейшего лечения в стационаре и даже поликлинике. В домашних условиях самостоятельно можно лечить поверхностные небольшие ожоги без инфицирования (без красных отечных краев раны, без гнойного отделяемого из раны, повышения температуры тела, озноба, усиления болей в ране, появления дергающих болей в ране и т.д.).</a:t>
            </a:r>
          </a:p>
          <a:p>
            <a:pPr algn="just" fontAlgn="base"/>
            <a:r>
              <a:rPr lang="ru-RU" sz="1200" dirty="0"/>
              <a:t>Взрослым можно начинать лечить дома ожоги площадью до 1% тела (размером с ладонь этого человека), если только это не обширные ожоги кисти, стопы, лица, половых органов. Это важно знать, так как при заживлении могут образовываться рубцы, которые нарушат функцию этих частей тела. В домашних условиях можно лечить только неинфицированные ожоги кисти, стопы или лица (размером приблизительно с монету).</a:t>
            </a:r>
          </a:p>
          <a:p>
            <a:pPr algn="just" fontAlgn="base"/>
            <a:r>
              <a:rPr lang="ru-RU" sz="1200" dirty="0"/>
              <a:t>Следует помнить о том, что в случае длительно незаживающего ожога, особенно нижних конечностей при сопутствующей нервно-сосудистой патологии ног, углублении раны, появлении гнойного отделяемого, неприятного запаха из раны, при усилении болей и нарушении общего состояния следует обязательно обратиться к хирургу поликлиники.</a:t>
            </a:r>
          </a:p>
          <a:p>
            <a:pPr algn="just" fontAlgn="base"/>
            <a:r>
              <a:rPr lang="ru-RU" sz="1200" dirty="0"/>
              <a:t>Любые ожоги у новорожденных требуют врачебной помощи и, как правило, лечения в стационаре.</a:t>
            </a:r>
          </a:p>
          <a:p>
            <a:pPr algn="just" fontAlgn="base"/>
            <a:r>
              <a:rPr lang="ru-RU" sz="1200" dirty="0"/>
              <a:t>Если в рану во время ожога попала земля, или ожог был получен на природе, следует в тот же день обратиться в любой </a:t>
            </a:r>
            <a:r>
              <a:rPr lang="ru-RU" sz="1200" dirty="0" err="1"/>
              <a:t>травмпункт</a:t>
            </a:r>
            <a:r>
              <a:rPr lang="ru-RU" sz="1200" dirty="0"/>
              <a:t> или к хирургу поликлиники, чтобы сделать прививку от столбняка – опасного инфекционного заболевания.  </a:t>
            </a:r>
          </a:p>
          <a:p>
            <a:pPr algn="just" fontAlgn="base"/>
            <a:r>
              <a:rPr lang="ru-RU" sz="1200" dirty="0"/>
              <a:t> Что необходимо приготовить для лечения ожогов в домашних условиях</a:t>
            </a:r>
          </a:p>
          <a:p>
            <a:pPr algn="just" fontAlgn="base"/>
            <a:r>
              <a:rPr lang="ru-RU" sz="1200" dirty="0"/>
              <a:t>- Стерильный бинт – 1-2 упаковки в день (размер и объем – в зависимости от площади ожога).</a:t>
            </a:r>
          </a:p>
          <a:p>
            <a:pPr algn="just" fontAlgn="base"/>
            <a:r>
              <a:rPr lang="ru-RU" sz="1200" dirty="0"/>
              <a:t>- Средство для обработки рук (антисептик).</a:t>
            </a:r>
          </a:p>
          <a:p>
            <a:pPr algn="just" fontAlgn="base"/>
            <a:r>
              <a:rPr lang="ru-RU" sz="1200" dirty="0"/>
              <a:t>- Стерильные медицинские перчатки – 1 пара перчаток на одну перевязку.</a:t>
            </a:r>
          </a:p>
          <a:p>
            <a:pPr algn="just" fontAlgn="base"/>
            <a:r>
              <a:rPr lang="ru-RU" sz="1200" dirty="0"/>
              <a:t>- Перекись водорода (3%-раствор) – 1-2 флакона на перевязку.</a:t>
            </a:r>
          </a:p>
          <a:p>
            <a:pPr algn="just" fontAlgn="base"/>
            <a:r>
              <a:rPr lang="ru-RU" sz="1200" dirty="0"/>
              <a:t>- Спиртовые растворы йода или бриллиантового зеленого (так называемая «зеленка») – 1 флакон.</a:t>
            </a:r>
          </a:p>
          <a:p>
            <a:pPr algn="just" fontAlgn="base"/>
            <a:r>
              <a:rPr lang="ru-RU" sz="1200" dirty="0"/>
              <a:t>- Ватные палочки – 1 упаковка.</a:t>
            </a:r>
          </a:p>
          <a:p>
            <a:pPr algn="just" fontAlgn="base"/>
            <a:r>
              <a:rPr lang="ru-RU" sz="1200" dirty="0"/>
              <a:t>- Тампоны из марли (для обработки раны) – их можно сделать самостоятельно из стерильного бинта, надев стерильные перчатки. Хранят их в упаковке от стерильного бинта. Лучше готовить новые тампоны из марли перед каждой перевязкой.</a:t>
            </a:r>
          </a:p>
          <a:p>
            <a:pPr algn="just" fontAlgn="base"/>
            <a:r>
              <a:rPr lang="ru-RU" sz="1200" dirty="0"/>
              <a:t>- Ножницы.</a:t>
            </a:r>
          </a:p>
          <a:p>
            <a:pPr algn="just" fontAlgn="base"/>
            <a:r>
              <a:rPr lang="ru-RU" sz="1200" dirty="0"/>
              <a:t>- Пластырь (иногда бывает необходим для фиксации повязки к неповрежденной коже).</a:t>
            </a:r>
          </a:p>
          <a:p>
            <a:pPr algn="just" fontAlgn="base"/>
            <a:r>
              <a:rPr lang="ru-RU" sz="1200" dirty="0"/>
              <a:t> </a:t>
            </a:r>
            <a:r>
              <a:rPr lang="ru-RU" sz="1200" b="1" dirty="0"/>
              <a:t>Как лечить термические ожоги кожи в домашних условиях</a:t>
            </a:r>
            <a:endParaRPr lang="ru-RU" sz="1200" dirty="0"/>
          </a:p>
          <a:p>
            <a:pPr algn="just" fontAlgn="base"/>
            <a:r>
              <a:rPr lang="ru-RU" sz="1200" dirty="0"/>
              <a:t>Внимание! Нельзя самостоятельно вскрывать ожоговые пузыри и использовать вату и пластырь при обработке раневой поверхности. Максимум, что допустимо – наполненный содержимым плотный пузырь можно осторожно надрезать по одному из краев стерильным лезвием или проколоть стерильной иглой.</a:t>
            </a:r>
          </a:p>
          <a:p>
            <a:pPr algn="just" fontAlgn="base"/>
            <a:r>
              <a:rPr lang="ru-RU" sz="1200" dirty="0"/>
              <a:t>Перевязки (обработку ожога) производят 1- 2 раза в день. Предварительно надо подготовить все материалы и обработать руки того, кто будет это делать. Если была наложена повязка, следует ее снять. Если внутренняя часть повязки зафиксировалась на ране, смочить ее 3%-ной перекисью водорода и дождаться ее отделения от раны.</a:t>
            </a:r>
          </a:p>
          <a:p>
            <a:pPr algn="just" fontAlgn="base"/>
            <a:r>
              <a:rPr lang="ru-RU" sz="1200" dirty="0"/>
              <a:t>Неповрежденную кожу вокруг раны необходимо обработать раствором йода или бриллиантового зеленого, а на рану нанести препарат, который улучшит питание тканей и активизирует заживление раны.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640960" cy="6555641"/>
          </a:xfrm>
          <a:prstGeom prst="rect">
            <a:avLst/>
          </a:prstGeom>
        </p:spPr>
        <p:txBody>
          <a:bodyPr wrap="square">
            <a:spAutoFit/>
          </a:bodyPr>
          <a:lstStyle/>
          <a:p>
            <a:pPr algn="ctr"/>
            <a:r>
              <a:rPr lang="ru-RU" sz="1050" b="1" dirty="0">
                <a:hlinkClick r:id="rId2"/>
              </a:rPr>
              <a:t>Постановление Правительства РФ от 16.09.2020 N 1479 (ред. от 21.05.2021) "Об утверждении Правил противопожарного режима </a:t>
            </a:r>
          </a:p>
          <a:p>
            <a:pPr algn="ctr"/>
            <a:r>
              <a:rPr lang="ru-RU" sz="1050" b="1" dirty="0">
                <a:hlinkClick r:id="rId2"/>
              </a:rPr>
              <a:t>в Российской Федерации"</a:t>
            </a:r>
            <a:endParaRPr lang="ru-RU" sz="1050" b="1" dirty="0"/>
          </a:p>
          <a:p>
            <a:pPr algn="just"/>
            <a:r>
              <a:rPr lang="ru-RU" sz="1050" b="1" dirty="0"/>
              <a:t>XXIII. Применение и реализация пиротехнических изделий  бытового назначения</a:t>
            </a:r>
          </a:p>
          <a:p>
            <a:pPr algn="just"/>
            <a:r>
              <a:rPr lang="ru-RU" sz="1050" dirty="0"/>
              <a:t>441. </a:t>
            </a:r>
            <a:r>
              <a:rPr lang="ru-RU" sz="1050" b="1" dirty="0"/>
              <a:t>При подготовке и проведении фейерверков в местах массового пребывания людей </a:t>
            </a:r>
            <a:r>
              <a:rPr lang="ru-RU" sz="1050" dirty="0"/>
              <a:t>с использованием пиротехнических изделий I - III класса опасности:</a:t>
            </a:r>
          </a:p>
          <a:p>
            <a:pPr algn="just"/>
            <a:r>
              <a:rPr lang="ru-RU" sz="1050" dirty="0"/>
              <a:t>а) </a:t>
            </a:r>
            <a:r>
              <a:rPr lang="ru-RU" sz="1050" b="1" dirty="0"/>
              <a:t>должны быть реализованы дополнительные инженерно-технические мероприятия, </a:t>
            </a:r>
            <a:r>
              <a:rPr lang="ru-RU" sz="1050" dirty="0"/>
              <a:t>при выполнении которых возможно проведение фейерверка с учетом требований инструкции на применяемые пиротехнические изделия. </a:t>
            </a:r>
            <a:r>
              <a:rPr lang="ru-RU" sz="1050" b="1" dirty="0"/>
              <a:t>Они должны включать схему местности с нанесением на ней пунктов размещения фейерверочных изделий, предусматривать безопасные расстояния до зданий, сооружений с указанием границ безопасной зоны, а также места хранения пиротехнической продукции и ее утилизации;</a:t>
            </a:r>
          </a:p>
          <a:p>
            <a:pPr algn="just"/>
            <a:r>
              <a:rPr lang="ru-RU" sz="1050" dirty="0"/>
              <a:t>б) </a:t>
            </a:r>
            <a:r>
              <a:rPr lang="ru-RU" sz="1050" b="1" dirty="0"/>
              <a:t>зрители должны находиться с наветренной стороны. </a:t>
            </a:r>
            <a:r>
              <a:rPr lang="ru-RU" sz="1050" dirty="0"/>
              <a:t>Безопасное расстояние от мест проведения фейерверка до зданий и зрителей определяется с учетом требований инструкции применяемых пиротехнических изделий;</a:t>
            </a:r>
          </a:p>
          <a:p>
            <a:pPr algn="just"/>
            <a:r>
              <a:rPr lang="ru-RU" sz="1050" dirty="0"/>
              <a:t>в) на площадках, с которых запускаются пиротехнические изделия, запрещается курить и разводить огонь, а также оставлять пиротехнические изделия без присмотра;</a:t>
            </a:r>
          </a:p>
          <a:p>
            <a:pPr algn="just"/>
            <a:r>
              <a:rPr lang="ru-RU" sz="1050" dirty="0"/>
              <a:t>г) безопасность при устройстве фейерверков возлагается на организацию и (или) физических лиц, проводящих фейерверк;</a:t>
            </a:r>
          </a:p>
          <a:p>
            <a:pPr algn="just"/>
            <a:r>
              <a:rPr lang="ru-RU" sz="1050" dirty="0" err="1"/>
              <a:t>д</a:t>
            </a:r>
            <a:r>
              <a:rPr lang="ru-RU" sz="1050" dirty="0"/>
              <a:t>) после использования пиротехнических изделий территория должна быть осмотрена и очищена от отработанных, </a:t>
            </a:r>
            <a:r>
              <a:rPr lang="ru-RU" sz="1050" dirty="0" err="1"/>
              <a:t>несработавших</a:t>
            </a:r>
            <a:r>
              <a:rPr lang="ru-RU" sz="1050" dirty="0"/>
              <a:t> пиротехнических изделий и их опасных элементов.</a:t>
            </a:r>
            <a:endParaRPr lang="ru-RU" sz="1050" b="1" dirty="0"/>
          </a:p>
          <a:p>
            <a:pPr algn="just"/>
            <a:r>
              <a:rPr lang="ru-RU" sz="1050" b="1" dirty="0"/>
              <a:t>442. Применение пиротехнических изделий, за исключением хлопушек и бенгальских свечей, </a:t>
            </a:r>
            <a:r>
              <a:rPr lang="ru-RU" sz="1050" dirty="0"/>
              <a:t>соответствующих I классу опасности по техническому </a:t>
            </a:r>
            <a:r>
              <a:rPr lang="ru-RU" sz="1050" u="sng" dirty="0">
                <a:hlinkClick r:id="rId3"/>
              </a:rPr>
              <a:t>регламенту</a:t>
            </a:r>
            <a:r>
              <a:rPr lang="ru-RU" sz="1050" dirty="0"/>
              <a:t> Таможенного союза "О безопасности пиротехнических изделий", </a:t>
            </a:r>
            <a:r>
              <a:rPr lang="ru-RU" sz="1050" b="1" dirty="0"/>
              <a:t>запрещается:</a:t>
            </a:r>
          </a:p>
          <a:p>
            <a:pPr algn="just"/>
            <a:r>
              <a:rPr lang="ru-RU" sz="1050" dirty="0"/>
              <a:t>а) </a:t>
            </a:r>
            <a:r>
              <a:rPr lang="ru-RU" sz="1050" b="1" dirty="0"/>
              <a:t>в помещениях, зданиях и сооружениях любого функционального назначения, </a:t>
            </a:r>
            <a:r>
              <a:rPr lang="ru-RU" sz="1050" dirty="0"/>
              <a:t>за исключением применения специальных сценических эффектов, профессиональных пиротехнических изделий и огневых эффектов, для которых разработан комплекс дополнительных инженерно-технических мероприятий по обеспечению пожарной безопасности; </a:t>
            </a:r>
          </a:p>
          <a:p>
            <a:pPr algn="just"/>
            <a:r>
              <a:rPr lang="ru-RU" sz="1050" dirty="0"/>
              <a:t>б) на территориях взрывоопасных и пожароопасных объектов, в полосах отчуждения железных дорог, нефтепроводов, газопроводов и линий высоковольтной электропередачи;</a:t>
            </a:r>
          </a:p>
          <a:p>
            <a:pPr algn="just"/>
            <a:r>
              <a:rPr lang="ru-RU" sz="1050" dirty="0"/>
              <a:t>в) на кровлях, покрытии, балконах, лоджиях и выступающих частях фасадов зданий (сооружений);г) во время проведения митингов, демонстраций, шествий и пикетирования;</a:t>
            </a:r>
          </a:p>
          <a:p>
            <a:pPr algn="just"/>
            <a:r>
              <a:rPr lang="ru-RU" sz="1050" dirty="0" err="1"/>
              <a:t>д</a:t>
            </a:r>
            <a:r>
              <a:rPr lang="ru-RU" sz="1050" dirty="0"/>
              <a:t>) на </a:t>
            </a:r>
            <a:r>
              <a:rPr lang="ru-RU" sz="1050" b="1" dirty="0"/>
              <a:t>территориях особо ценных объектов культурного наследия народов Российской Федерации, памятников истории и культуры, кладбищ и культовых сооружений, заповедников, заказников и национальных парков</a:t>
            </a:r>
            <a:r>
              <a:rPr lang="ru-RU" sz="1050" dirty="0"/>
              <a:t>;</a:t>
            </a:r>
          </a:p>
          <a:p>
            <a:pPr algn="just"/>
            <a:r>
              <a:rPr lang="ru-RU" sz="1050" dirty="0"/>
              <a:t>е) при погодных условиях, не позволяющих обеспечить безопасность при их использовании;</a:t>
            </a:r>
          </a:p>
          <a:p>
            <a:pPr algn="just"/>
            <a:r>
              <a:rPr lang="ru-RU" sz="1050" dirty="0"/>
              <a:t>ж) лицам, не преодолевшим возрастного ограничения, установленного производителем пиротехнического изделия.</a:t>
            </a:r>
          </a:p>
          <a:p>
            <a:pPr algn="just"/>
            <a:r>
              <a:rPr lang="ru-RU" sz="1050" dirty="0"/>
              <a:t>443. При хранении пиротехнических изделий на объектах розничной торговли: необходимо соблюдать требования инструкции (руководства) по эксплуатации изделий;</a:t>
            </a:r>
          </a:p>
          <a:p>
            <a:pPr algn="just"/>
            <a:r>
              <a:rPr lang="ru-RU" sz="1050" dirty="0"/>
              <a:t>отбракованную пиротехническую продукцию необходимо хранить отдельно от годной для реализации пиротехнической продукции;</a:t>
            </a:r>
          </a:p>
          <a:p>
            <a:pPr algn="just"/>
            <a:r>
              <a:rPr lang="ru-RU" sz="1050" dirty="0"/>
              <a:t>запрещается на складах и в кладовых помещениях совместное хранение пиротехнической продукции с иными товарами (изделиями);</a:t>
            </a:r>
          </a:p>
          <a:p>
            <a:pPr algn="just"/>
            <a:r>
              <a:rPr lang="ru-RU" sz="1050" dirty="0"/>
              <a:t>запрещается размещение кладовых помещений для пиротехнических изделий на объектах торговли общей площадью торгового зала менее 25 кв. метров;</a:t>
            </a:r>
          </a:p>
          <a:p>
            <a:pPr algn="just"/>
            <a:r>
              <a:rPr lang="ru-RU" sz="1050" dirty="0"/>
              <a:t>для объектов торговли площадью торгового зала менее 25 кв. метров количество пиротехнических изделий не должно превышать более 100 килограммов по массе брутто. Загрузка пиротехническими изделиями торгового зала объекта торговли не должна превышать норму загрузки склада либо кладового помещения;</a:t>
            </a:r>
          </a:p>
          <a:p>
            <a:pPr algn="just"/>
            <a:r>
              <a:rPr lang="ru-RU" sz="1050" dirty="0"/>
              <a:t>пиротехнические изделия на объектах торговли должны храниться в помещениях, выделенных противопожарными перегородками 1-го типа. Запрещается размещать изделия в подвальных помещениях и подземных этажах.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6555641"/>
          </a:xfrm>
          <a:prstGeom prst="rect">
            <a:avLst/>
          </a:prstGeom>
        </p:spPr>
        <p:txBody>
          <a:bodyPr wrap="square">
            <a:spAutoFit/>
          </a:bodyPr>
          <a:lstStyle/>
          <a:p>
            <a:pPr algn="just"/>
            <a:r>
              <a:rPr lang="ru-RU" sz="1200" dirty="0"/>
              <a:t>444. В процессе реализации (продажи) пиротехнической продукции выполняются следующие требования безопасности:</a:t>
            </a:r>
          </a:p>
          <a:p>
            <a:pPr algn="just"/>
            <a:r>
              <a:rPr lang="ru-RU" sz="1200" dirty="0"/>
              <a:t>а) витрины с образцами пиротехнических изделий в торговых помещениях обеспечивают возможность ознакомления покупателя с надписями на изделиях и исключают любые действия покупателей с изделиями, кроме визуального осмотра;</a:t>
            </a:r>
          </a:p>
          <a:p>
            <a:pPr algn="just"/>
            <a:r>
              <a:rPr lang="ru-RU" sz="1200" dirty="0"/>
              <a:t>б) </a:t>
            </a:r>
            <a:r>
              <a:rPr lang="ru-RU" sz="1200" b="1" dirty="0"/>
              <a:t>пиротехнические изделия располагаются не ближе 0,5 метра от нагревательных приборов системы отопления. </a:t>
            </a:r>
            <a:r>
              <a:rPr lang="ru-RU" sz="1200" dirty="0"/>
              <a:t>Работы, сопровождающиеся механическими и (или) тепловыми действиями, в помещениях с пиротехническими изделиями не допускаются;</a:t>
            </a:r>
          </a:p>
          <a:p>
            <a:pPr algn="just"/>
            <a:r>
              <a:rPr lang="ru-RU" sz="1200" dirty="0"/>
              <a:t>в) </a:t>
            </a:r>
            <a:r>
              <a:rPr lang="ru-RU" sz="1200" dirty="0" err="1"/>
              <a:t>в</a:t>
            </a:r>
            <a:r>
              <a:rPr lang="ru-RU" sz="1200" dirty="0"/>
              <a:t> торговых помещениях магазинов самообслуживания реализация пиротехнических изделий производится только в специализированных секциях продавцами-консультантами;</a:t>
            </a:r>
          </a:p>
          <a:p>
            <a:pPr algn="just"/>
            <a:r>
              <a:rPr lang="ru-RU" sz="1200" dirty="0"/>
              <a:t>г) пиротехнические изделия должны храниться в шкафах из негорючих материалов, установленных в помещениях, отгороженных от других помещений противопожарными перегородками и перекрытиями.</a:t>
            </a:r>
          </a:p>
          <a:p>
            <a:pPr algn="just"/>
            <a:r>
              <a:rPr lang="ru-RU" sz="1200" dirty="0"/>
              <a:t>445. Конструкция и размещение торгового (выставочного) оборудования на объектах торговли должны исключать самостоятельный доступ покупателей к пиротехническим изделиям. </a:t>
            </a:r>
            <a:r>
              <a:rPr lang="ru-RU" sz="1200" b="1" dirty="0"/>
              <a:t>При продаже пиротехнических изделий продавец обязан информировать покупателя о классе опасности и правилах обращения с указанными изделиями.</a:t>
            </a:r>
          </a:p>
          <a:p>
            <a:pPr algn="just"/>
            <a:r>
              <a:rPr lang="ru-RU" sz="1200" dirty="0"/>
              <a:t>446. </a:t>
            </a:r>
            <a:r>
              <a:rPr lang="ru-RU" sz="1200" b="1" dirty="0">
                <a:solidFill>
                  <a:srgbClr val="FF0000"/>
                </a:solidFill>
              </a:rPr>
              <a:t>На объектах торговли запрещается:  </a:t>
            </a:r>
            <a:r>
              <a:rPr lang="ru-RU" sz="1200" dirty="0"/>
              <a:t>а) размещать отделы, секции по продаже пиротехнических изделий, а также товаров в аэрозольной упаковке в торговом зале ближе 4 метров от выходов в лестничные клетки и другие эвакуационные выходы;</a:t>
            </a:r>
          </a:p>
          <a:p>
            <a:pPr algn="just"/>
            <a:r>
              <a:rPr lang="ru-RU" sz="1200" dirty="0"/>
              <a:t>б) хранить пиротехнические изделия в помещениях, не имеющих оконных проемов или систем вытяжной </a:t>
            </a:r>
            <a:r>
              <a:rPr lang="ru-RU" sz="1200" dirty="0" err="1"/>
              <a:t>противодымной</a:t>
            </a:r>
            <a:r>
              <a:rPr lang="ru-RU" sz="1200" dirty="0"/>
              <a:t> вентиляции;</a:t>
            </a:r>
          </a:p>
          <a:p>
            <a:pPr algn="just"/>
            <a:r>
              <a:rPr lang="ru-RU" sz="1200" dirty="0"/>
              <a:t>в) хранить пиротехнические изделия совместно с другими горючими веществами и материалами;</a:t>
            </a:r>
          </a:p>
          <a:p>
            <a:pPr algn="just"/>
            <a:r>
              <a:rPr lang="ru-RU" sz="1200" dirty="0"/>
              <a:t>г) проводить огневые работы во время нахождения людей в торговых залах, а также в помещениях, где размещены на хранение пиротехнические изделия;</a:t>
            </a:r>
          </a:p>
          <a:p>
            <a:pPr algn="just"/>
            <a:r>
              <a:rPr lang="ru-RU" sz="1200" dirty="0" err="1"/>
              <a:t>д</a:t>
            </a:r>
            <a:r>
              <a:rPr lang="ru-RU" sz="1200" dirty="0"/>
              <a:t>) расфасовывать изделия в торговых залах и на путях эвакуации;</a:t>
            </a:r>
          </a:p>
          <a:p>
            <a:pPr algn="just"/>
            <a:r>
              <a:rPr lang="ru-RU" sz="1200" dirty="0"/>
              <a:t>е) хранить пороховые изделия совместно с капсюлями или пиротехническими изделиями в одном шкафу;</a:t>
            </a:r>
          </a:p>
          <a:p>
            <a:pPr algn="just"/>
            <a:r>
              <a:rPr lang="ru-RU" sz="1200" dirty="0"/>
              <a:t>ж) размещать упаковку (тару) с изделиями и шкафы (сейфы) с изделиями в подвальных помещениях;</a:t>
            </a:r>
          </a:p>
          <a:p>
            <a:pPr algn="just"/>
            <a:r>
              <a:rPr lang="ru-RU" sz="1200" dirty="0" err="1"/>
              <a:t>з</a:t>
            </a:r>
            <a:r>
              <a:rPr lang="ru-RU" sz="1200" dirty="0"/>
              <a:t>) </a:t>
            </a:r>
            <a:r>
              <a:rPr lang="ru-RU" sz="1200" b="1" dirty="0"/>
              <a:t>хранить пиротехнические изделия в подвальных помещениях.</a:t>
            </a:r>
          </a:p>
          <a:p>
            <a:pPr algn="just"/>
            <a:r>
              <a:rPr lang="ru-RU" sz="1200" dirty="0"/>
              <a:t>447. </a:t>
            </a:r>
            <a:r>
              <a:rPr lang="ru-RU" sz="1200" b="1" dirty="0"/>
              <a:t>Реализация (продажа) пиротехнических изделий запрещается:</a:t>
            </a:r>
          </a:p>
          <a:p>
            <a:pPr algn="just"/>
            <a:r>
              <a:rPr lang="ru-RU" sz="1200" dirty="0"/>
              <a:t>а) на объектах торговли, расположенных в жилых зданиях, зданиях вокзалов (воздушных, морских, речных, железнодорожных и автобусных), на платформах железнодорожных станций, остановках общественного транспорта, в наземных вестибюлях станций метрополитена, уличных переходах и в иных подземных сооружениях, а также в транспортных средствах и на территориях пожароопасных производственных объектов;</a:t>
            </a:r>
          </a:p>
          <a:p>
            <a:pPr algn="just"/>
            <a:r>
              <a:rPr lang="ru-RU" sz="1200" dirty="0"/>
              <a:t>б) </a:t>
            </a:r>
            <a:r>
              <a:rPr lang="ru-RU" sz="1200" b="1" dirty="0"/>
              <a:t>лицам, не достигшим 16-летнего возраста</a:t>
            </a:r>
            <a:r>
              <a:rPr lang="ru-RU" sz="1200" dirty="0"/>
              <a:t>( если производителем не установлено другое возрастное ограничение);</a:t>
            </a:r>
          </a:p>
          <a:p>
            <a:pPr algn="just"/>
            <a:r>
              <a:rPr lang="ru-RU" sz="1200" dirty="0"/>
              <a:t>в) при отсутствии (утрате) идентификационных признаков, инструкции (руководства) по эксплуатации, обязательного сертификата соответствия либо знака соответствия, при наличии следов порчи, истечении срока годности;</a:t>
            </a:r>
          </a:p>
          <a:p>
            <a:pPr algn="just"/>
            <a:r>
              <a:rPr lang="ru-RU" sz="1200" dirty="0"/>
              <a:t>г) вне заводской потребительской упаковки.</a:t>
            </a:r>
          </a:p>
          <a:p>
            <a:pPr algn="just"/>
            <a:r>
              <a:rPr lang="ru-RU" sz="1200" dirty="0"/>
              <a:t>448. Использование пиротехнических изделий необходимо производить строго в соответствии с их инструкцией по применению и на безопасном расстоянии от массового скопления людей и объектов защиты (в том числе с учетом размеров опасной зоны).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6109365"/>
          </a:xfrm>
          <a:prstGeom prst="rect">
            <a:avLst/>
          </a:prstGeom>
        </p:spPr>
        <p:txBody>
          <a:bodyPr wrap="square">
            <a:spAutoFit/>
          </a:bodyPr>
          <a:lstStyle/>
          <a:p>
            <a:pPr fontAlgn="base"/>
            <a:r>
              <a:rPr lang="ru-RU" sz="1600" b="1" dirty="0"/>
              <a:t>                                    Правила безопасности при запуске петард и фейерверков: </a:t>
            </a:r>
            <a:br>
              <a:rPr lang="ru-RU" sz="1600" b="1" dirty="0"/>
            </a:br>
            <a:r>
              <a:rPr lang="ru-RU" sz="1500" dirty="0"/>
              <a:t>1.Тщательно изучите перед запуском инструкцию! </a:t>
            </a:r>
            <a:br>
              <a:rPr lang="ru-RU" sz="1500" dirty="0"/>
            </a:br>
            <a:r>
              <a:rPr lang="ru-RU" sz="1500" dirty="0"/>
              <a:t>2. Перед тем как поджечь фитиль вы должны точно знать, где у изделия верх и откуда будут вылетать горящие элементы. Нельзя даже в шутку направлять фейерверки в сторону зрителей. </a:t>
            </a:r>
            <a:br>
              <a:rPr lang="ru-RU" sz="1500" dirty="0"/>
            </a:br>
            <a:r>
              <a:rPr lang="ru-RU" sz="1500" dirty="0"/>
              <a:t>3. Площадка для запуска должна быть ровной, над ней не должно быть деревьев, линий электропередач и др. препятствий. Кроме того, она должна находиться на расстоянии не менее 50 метров от жилых домов. Ракеты часто залетают на балконы или, пробивая оконные стекла, в квартиры, служат причиной пожара. Кроме того, фейерверки могут попасть в людей. </a:t>
            </a:r>
            <a:br>
              <a:rPr lang="ru-RU" sz="1500" dirty="0"/>
            </a:br>
            <a:r>
              <a:rPr lang="ru-RU" sz="1500" dirty="0"/>
              <a:t>4. Не бросайте горящие петарды в людей и животных! </a:t>
            </a:r>
            <a:br>
              <a:rPr lang="ru-RU" sz="1500" dirty="0"/>
            </a:br>
            <a:r>
              <a:rPr lang="ru-RU" sz="1500" dirty="0"/>
              <a:t>5. Запускать петарды детям запрещено! </a:t>
            </a:r>
            <a:br>
              <a:rPr lang="ru-RU" sz="1500" dirty="0"/>
            </a:br>
            <a:r>
              <a:rPr lang="ru-RU" sz="1500" dirty="0"/>
              <a:t>6. Не задерживайте горящую петарду в руках! </a:t>
            </a:r>
            <a:br>
              <a:rPr lang="ru-RU" sz="1500" dirty="0"/>
            </a:br>
            <a:r>
              <a:rPr lang="ru-RU" sz="1500" dirty="0"/>
              <a:t>7. Нельзя помещать петарду в замкнутый объем: банку, ведро, бутылку! </a:t>
            </a:r>
            <a:br>
              <a:rPr lang="ru-RU" sz="1500" dirty="0"/>
            </a:br>
            <a:r>
              <a:rPr lang="ru-RU" sz="1500" dirty="0"/>
              <a:t>8.Используйте петарды только на открытом воздухе! </a:t>
            </a:r>
            <a:br>
              <a:rPr lang="ru-RU" sz="1500" dirty="0"/>
            </a:br>
            <a:r>
              <a:rPr lang="ru-RU" sz="1500" dirty="0"/>
              <a:t>9. Приближаться к горящей петарде нельзя ближе, чем на 5-10 м! </a:t>
            </a:r>
            <a:br>
              <a:rPr lang="ru-RU" sz="1500" dirty="0"/>
            </a:br>
            <a:r>
              <a:rPr lang="ru-RU" sz="1500" dirty="0"/>
              <a:t>10. Хранить и переносить петарды следует только в упаковке! Не носите петарды в карманах! </a:t>
            </a:r>
            <a:br>
              <a:rPr lang="ru-RU" sz="1500" dirty="0"/>
            </a:br>
            <a:r>
              <a:rPr lang="ru-RU" sz="1500" dirty="0"/>
              <a:t>11. Разбирать петарду запрещается! </a:t>
            </a:r>
            <a:br>
              <a:rPr lang="ru-RU" sz="1500" dirty="0"/>
            </a:br>
            <a:r>
              <a:rPr lang="ru-RU" sz="1500" dirty="0"/>
              <a:t>12. Категорически запрещается сжигать фейерверки на кострах. </a:t>
            </a:r>
            <a:br>
              <a:rPr lang="ru-RU" sz="1500" dirty="0"/>
            </a:br>
            <a:r>
              <a:rPr lang="ru-RU" sz="1500" dirty="0"/>
              <a:t>13. Ни в коем случае не наклоняйтесь над пиротехникой. </a:t>
            </a:r>
            <a:br>
              <a:rPr lang="ru-RU" sz="1500" dirty="0"/>
            </a:br>
            <a:r>
              <a:rPr lang="ru-RU" sz="1500" dirty="0"/>
              <a:t>14. Если петарда не сработала - не пытайтесь проверить или поджечь фитиль еще раз. </a:t>
            </a:r>
            <a:br>
              <a:rPr lang="ru-RU" sz="1500" dirty="0"/>
            </a:br>
            <a:r>
              <a:rPr lang="ru-RU" sz="1500" dirty="0"/>
              <a:t>15. Не запускайте ракеты во дворах-колодцах, в квартирах, вблизи домов и на небольших огороженных территориях. Помните, что места для запуска каждого конкретного изделия должны быть указаны в инструкции. </a:t>
            </a:r>
            <a:br>
              <a:rPr lang="ru-RU" sz="1500" dirty="0"/>
            </a:br>
            <a:r>
              <a:rPr lang="ru-RU" sz="1500" dirty="0"/>
              <a:t>16. Не держите изделие в руках после поджога. Отбросьте от себя на 5-6 метров или после того, как фитиль был подожжен, положите на землю и быстро удалитесь на расстояние 5-6 метров от изделия! </a:t>
            </a:r>
            <a:br>
              <a:rPr lang="ru-RU" sz="1500" dirty="0"/>
            </a:br>
            <a:r>
              <a:rPr lang="ru-RU" sz="1500" dirty="0"/>
              <a:t>17. Уничтожают фейерверки, поместив их в воду на срок до двух суток. После этого их можно выбросить с бытовым мусором.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04664"/>
            <a:ext cx="7704856" cy="5632311"/>
          </a:xfrm>
          <a:prstGeom prst="rect">
            <a:avLst/>
          </a:prstGeom>
        </p:spPr>
        <p:txBody>
          <a:bodyPr wrap="square">
            <a:spAutoFit/>
          </a:bodyPr>
          <a:lstStyle/>
          <a:p>
            <a:pPr algn="just">
              <a:lnSpc>
                <a:spcPct val="150000"/>
              </a:lnSpc>
            </a:pPr>
            <a:r>
              <a:rPr lang="ru-RU" sz="2400" dirty="0"/>
              <a:t>За запуск пиротехники в неположенных местах </a:t>
            </a:r>
            <a:r>
              <a:rPr lang="ru-RU" sz="2400" dirty="0" err="1"/>
              <a:t>физлиц</a:t>
            </a:r>
            <a:r>
              <a:rPr lang="ru-RU" sz="2400" dirty="0"/>
              <a:t> могут оштрафовать на 2000-3000 рублей, должностных лиц — на 15 тысяч, индивидуальных предпринимателей — на 30 тысяч рублей, </a:t>
            </a:r>
            <a:r>
              <a:rPr lang="ru-RU" sz="2400" dirty="0" err="1"/>
              <a:t>юрлиц</a:t>
            </a:r>
            <a:r>
              <a:rPr lang="ru-RU" sz="2400" dirty="0"/>
              <a:t> — на 200 тысяч рублей. </a:t>
            </a:r>
            <a:endParaRPr lang="ru-RU" sz="2400"/>
          </a:p>
          <a:p>
            <a:pPr algn="just">
              <a:lnSpc>
                <a:spcPct val="150000"/>
              </a:lnSpc>
            </a:pPr>
            <a:r>
              <a:rPr lang="ru-RU" sz="2400"/>
              <a:t>По </a:t>
            </a:r>
            <a:r>
              <a:rPr lang="ru-RU" sz="2400" dirty="0"/>
              <a:t>словам члена Ассоциации юристов России Марии Спиридоновой, если при использовании пиротехники повреждено чужое имущество, гражданину может грозить тюремный срок (до одного года). Если речь идет о причинении тяжкого вреда здоровью или смерти, посадить в тюрьму могут уже на срок до семи лет.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640960" cy="5755422"/>
          </a:xfrm>
          <a:prstGeom prst="rect">
            <a:avLst/>
          </a:prstGeom>
        </p:spPr>
        <p:txBody>
          <a:bodyPr wrap="square">
            <a:spAutoFit/>
          </a:bodyPr>
          <a:lstStyle/>
          <a:p>
            <a:pPr fontAlgn="base"/>
            <a:r>
              <a:rPr lang="ru-RU" sz="1600" dirty="0"/>
              <a:t>Очень популярно стало сопровождать праздники различными спецэффектами, вызванными пиротехническими изделиями. Если раньше салюты были доступны лишь по государственным праздникам, то теперь устроить себе фейерверк каждый может самостоятельно.</a:t>
            </a:r>
          </a:p>
          <a:p>
            <a:pPr fontAlgn="base"/>
            <a:r>
              <a:rPr lang="ru-RU" sz="1600" dirty="0"/>
              <a:t>Значительное количество пожаров происходит из-за нарушений правил использования пиротехники или использования некачественной продукции, не прошедшей сертификационные испытания. Пиротехника, по сути, те же взрывчатые вещества и способна натворить немало бед, если не уметь с ней обращаться. А правила безопасности очень просты и заключаются в следующем: </a:t>
            </a:r>
            <a:r>
              <a:rPr lang="ru-RU" sz="1600" b="1" dirty="0"/>
              <a:t>применение пиротехнической продукции должно осуществляться исключительно в соответствии с требованиями инструкции по эксплуатации завода-изготовителя,</a:t>
            </a:r>
            <a:r>
              <a:rPr lang="ru-RU" sz="1600" dirty="0"/>
              <a:t> которая содержит: </a:t>
            </a:r>
            <a:br>
              <a:rPr lang="ru-RU" sz="1600" dirty="0"/>
            </a:br>
            <a:r>
              <a:rPr lang="ru-RU" sz="1600" dirty="0"/>
              <a:t>-ограничения по условиям применения изделия; </a:t>
            </a:r>
            <a:br>
              <a:rPr lang="ru-RU" sz="1600" dirty="0"/>
            </a:br>
            <a:r>
              <a:rPr lang="ru-RU" sz="1600" dirty="0"/>
              <a:t>-способы безопасного запуска; </a:t>
            </a:r>
            <a:br>
              <a:rPr lang="ru-RU" sz="1600" dirty="0"/>
            </a:br>
            <a:r>
              <a:rPr lang="ru-RU" sz="1600" dirty="0"/>
              <a:t>-размеры опасной зоны; </a:t>
            </a:r>
            <a:br>
              <a:rPr lang="ru-RU" sz="1600" dirty="0"/>
            </a:br>
            <a:r>
              <a:rPr lang="ru-RU" sz="1600" dirty="0"/>
              <a:t>- условия хранения, срок годности и способы утилизации.</a:t>
            </a:r>
          </a:p>
          <a:p>
            <a:pPr fontAlgn="base"/>
            <a:r>
              <a:rPr lang="ru-RU" sz="1600" b="1" dirty="0"/>
              <a:t>Применение пиротехнических изделий запрещается: </a:t>
            </a:r>
            <a:br>
              <a:rPr lang="ru-RU" sz="1600" b="1" dirty="0"/>
            </a:br>
            <a:r>
              <a:rPr lang="ru-RU" sz="1600" dirty="0"/>
              <a:t>- в помещениях, зданиях, сооружениях, а также на крышах, балконах и лоджиях; </a:t>
            </a:r>
            <a:br>
              <a:rPr lang="ru-RU" sz="1600" dirty="0"/>
            </a:br>
            <a:r>
              <a:rPr lang="ru-RU" sz="1600" dirty="0"/>
              <a:t>- на территориях взрывоопасных и пожароопасных объектов, возле линий электропередач; </a:t>
            </a:r>
            <a:br>
              <a:rPr lang="ru-RU" sz="1600" dirty="0"/>
            </a:br>
            <a:r>
              <a:rPr lang="ru-RU" sz="1600" dirty="0"/>
              <a:t>- на сценических площадках при проведении концертных и торжественных мероприятий; </a:t>
            </a:r>
            <a:br>
              <a:rPr lang="ru-RU" sz="1600" dirty="0"/>
            </a:br>
            <a:r>
              <a:rPr lang="ru-RU" sz="1600" dirty="0"/>
              <a:t>- на территориях объектов культурного наследия, заповедников, заказников и национальных парков. </a:t>
            </a:r>
            <a:br>
              <a:rPr lang="ru-RU" sz="1600" dirty="0"/>
            </a:br>
            <a:r>
              <a:rPr lang="ru-RU" sz="1600" dirty="0"/>
              <a:t>- не допускается применение изделий с истекшим сроком годности, следами порчи, без инструкции по эксплуатации и сертификата соответствия (декларации о соответствии либо знака соответствия).</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Прямоугольник 1"/>
          <p:cNvSpPr/>
          <p:nvPr/>
        </p:nvSpPr>
        <p:spPr>
          <a:xfrm>
            <a:off x="251520" y="4005064"/>
            <a:ext cx="8640960" cy="2308324"/>
          </a:xfrm>
          <a:prstGeom prst="rect">
            <a:avLst/>
          </a:prstGeom>
        </p:spPr>
        <p:txBody>
          <a:bodyPr wrap="square">
            <a:spAutoFit/>
          </a:bodyPr>
          <a:lstStyle/>
          <a:p>
            <a:r>
              <a:rPr lang="ru-RU" sz="1200" b="1" dirty="0"/>
              <a:t>Исходные компоненты</a:t>
            </a:r>
            <a:r>
              <a:rPr lang="ru-RU" sz="1200" dirty="0"/>
              <a:t>: </a:t>
            </a:r>
            <a:r>
              <a:rPr lang="ru-RU" sz="1200" dirty="0">
                <a:hlinkClick r:id="rId2" tooltip="Окислитель"/>
              </a:rPr>
              <a:t>о</a:t>
            </a:r>
            <a:r>
              <a:rPr lang="ru-RU" sz="1200" b="1" dirty="0">
                <a:hlinkClick r:id="rId2" tooltip="Окислитель"/>
              </a:rPr>
              <a:t>кислитель</a:t>
            </a:r>
            <a:r>
              <a:rPr lang="ru-RU" sz="1200" b="1" dirty="0"/>
              <a:t>, горючее вещество, </a:t>
            </a:r>
            <a:r>
              <a:rPr lang="ru-RU" sz="1200" b="1" dirty="0" err="1"/>
              <a:t>цементаторы</a:t>
            </a:r>
            <a:r>
              <a:rPr lang="ru-RU" sz="1200" b="1" dirty="0"/>
              <a:t> и </a:t>
            </a:r>
            <a:r>
              <a:rPr lang="ru-RU" sz="1200" b="1" dirty="0" err="1">
                <a:hlinkClick r:id="rId3" tooltip="Флегматизатор"/>
              </a:rPr>
              <a:t>флегматизаторы</a:t>
            </a:r>
            <a:r>
              <a:rPr lang="ru-RU" sz="1200" b="1" dirty="0"/>
              <a:t>.</a:t>
            </a:r>
          </a:p>
          <a:p>
            <a:r>
              <a:rPr lang="ru-RU" sz="1200" dirty="0">
                <a:hlinkClick r:id="rId4" tooltip="Окислители"/>
              </a:rPr>
              <a:t>Окислители</a:t>
            </a:r>
            <a:r>
              <a:rPr lang="ru-RU" sz="1200" dirty="0"/>
              <a:t> — вещества, которые могут отдавать </a:t>
            </a:r>
            <a:r>
              <a:rPr lang="ru-RU" sz="1200" dirty="0">
                <a:hlinkClick r:id="rId5" tooltip="Кислород"/>
              </a:rPr>
              <a:t>кислород</a:t>
            </a:r>
            <a:r>
              <a:rPr lang="ru-RU" sz="1200" dirty="0"/>
              <a:t> при повышенной температуре: </a:t>
            </a:r>
            <a:r>
              <a:rPr lang="ru-RU" sz="1200" dirty="0">
                <a:hlinkClick r:id="rId6" tooltip="Хлораты"/>
              </a:rPr>
              <a:t>хлораты</a:t>
            </a:r>
            <a:r>
              <a:rPr lang="ru-RU" sz="1200" dirty="0"/>
              <a:t>, </a:t>
            </a:r>
            <a:r>
              <a:rPr lang="ru-RU" sz="1200" dirty="0">
                <a:hlinkClick r:id="rId7" tooltip="Перхлораты"/>
              </a:rPr>
              <a:t>перхлораты</a:t>
            </a:r>
            <a:r>
              <a:rPr lang="ru-RU" sz="1200" dirty="0"/>
              <a:t>, </a:t>
            </a:r>
            <a:r>
              <a:rPr lang="ru-RU" sz="1200" dirty="0">
                <a:hlinkClick r:id="rId8" tooltip="Нитраты"/>
              </a:rPr>
              <a:t>нитраты</a:t>
            </a:r>
            <a:r>
              <a:rPr lang="ru-RU" sz="1200" dirty="0"/>
              <a:t>, </a:t>
            </a:r>
            <a:r>
              <a:rPr lang="ru-RU" sz="1200" dirty="0">
                <a:hlinkClick r:id="rId9" tooltip="Сульфаты"/>
              </a:rPr>
              <a:t>сульфаты</a:t>
            </a:r>
            <a:r>
              <a:rPr lang="ru-RU" sz="1200" dirty="0"/>
              <a:t>, </a:t>
            </a:r>
            <a:r>
              <a:rPr lang="ru-RU" sz="1200" dirty="0">
                <a:hlinkClick r:id="rId10" tooltip="Перманганаты"/>
              </a:rPr>
              <a:t>перманганаты</a:t>
            </a:r>
            <a:r>
              <a:rPr lang="ru-RU" sz="1200" dirty="0"/>
              <a:t>, </a:t>
            </a:r>
            <a:r>
              <a:rPr lang="ru-RU" sz="1200" dirty="0">
                <a:hlinkClick r:id="rId11" tooltip="Хроматы"/>
              </a:rPr>
              <a:t>хроматы</a:t>
            </a:r>
            <a:r>
              <a:rPr lang="ru-RU" sz="1200" dirty="0"/>
              <a:t>, </a:t>
            </a:r>
            <a:r>
              <a:rPr lang="ru-RU" sz="1200" dirty="0">
                <a:hlinkClick r:id="rId12" tooltip="Перекись"/>
              </a:rPr>
              <a:t>перекиси</a:t>
            </a:r>
            <a:r>
              <a:rPr lang="ru-RU" sz="1200" dirty="0"/>
              <a:t> и </a:t>
            </a:r>
            <a:r>
              <a:rPr lang="ru-RU" sz="1200" dirty="0">
                <a:hlinkClick r:id="rId13" tooltip="Окисел"/>
              </a:rPr>
              <a:t>окислы</a:t>
            </a:r>
            <a:r>
              <a:rPr lang="ru-RU" sz="1200" dirty="0"/>
              <a:t> металлов.</a:t>
            </a:r>
          </a:p>
          <a:p>
            <a:r>
              <a:rPr lang="ru-RU" sz="1200" dirty="0"/>
              <a:t>Горючие вещества — </a:t>
            </a:r>
            <a:r>
              <a:rPr lang="ru-RU" sz="1200" dirty="0" err="1"/>
              <a:t>вещества</a:t>
            </a:r>
            <a:r>
              <a:rPr lang="ru-RU" sz="1200" dirty="0"/>
              <a:t>, которые способны при определённых условиях окисляться кислородом воздуха, или кислородом, отданным окислителем. Неорганические — металлические стружки (</a:t>
            </a:r>
            <a:r>
              <a:rPr lang="ru-RU" sz="1200" dirty="0" err="1">
                <a:hlinkClick r:id="rId14" tooltip="Алюминий"/>
              </a:rPr>
              <a:t>Al</a:t>
            </a:r>
            <a:r>
              <a:rPr lang="ru-RU" sz="1200" dirty="0"/>
              <a:t>, </a:t>
            </a:r>
            <a:r>
              <a:rPr lang="ru-RU" sz="1200" dirty="0" err="1">
                <a:hlinkClick r:id="rId15" tooltip="Магний"/>
              </a:rPr>
              <a:t>Mg</a:t>
            </a:r>
            <a:r>
              <a:rPr lang="ru-RU" sz="1200" dirty="0"/>
              <a:t>, </a:t>
            </a:r>
            <a:r>
              <a:rPr lang="ru-RU" sz="1200" dirty="0" err="1">
                <a:hlinkClick r:id="rId16" tooltip="Цирконий"/>
              </a:rPr>
              <a:t>Zr</a:t>
            </a:r>
            <a:r>
              <a:rPr lang="ru-RU" sz="1200" dirty="0"/>
              <a:t>, </a:t>
            </a:r>
            <a:r>
              <a:rPr lang="ru-RU" sz="1200" dirty="0" err="1">
                <a:hlinkClick r:id="rId17" tooltip="Кремний"/>
              </a:rPr>
              <a:t>Si</a:t>
            </a:r>
            <a:r>
              <a:rPr lang="ru-RU" sz="1200" dirty="0"/>
              <a:t>, </a:t>
            </a:r>
            <a:r>
              <a:rPr lang="ru-RU" sz="1200" dirty="0" err="1">
                <a:hlinkClick r:id="rId18" tooltip="Железо"/>
              </a:rPr>
              <a:t>Fe</a:t>
            </a:r>
            <a:r>
              <a:rPr lang="ru-RU" sz="1200" dirty="0"/>
              <a:t>, </a:t>
            </a:r>
            <a:r>
              <a:rPr lang="ru-RU" sz="1200" dirty="0" err="1">
                <a:hlinkClick r:id="rId19" tooltip="Сурьма"/>
              </a:rPr>
              <a:t>Sb</a:t>
            </a:r>
            <a:r>
              <a:rPr lang="ru-RU" sz="1200" dirty="0"/>
              <a:t>, </a:t>
            </a:r>
            <a:r>
              <a:rPr lang="ru-RU" sz="1200" dirty="0" err="1">
                <a:hlinkClick r:id="rId20" tooltip="Цинк"/>
              </a:rPr>
              <a:t>Zn</a:t>
            </a:r>
            <a:r>
              <a:rPr lang="ru-RU" sz="1200" dirty="0"/>
              <a:t>, и сплавы </a:t>
            </a:r>
            <a:r>
              <a:rPr lang="ru-RU" sz="1200" dirty="0" err="1"/>
              <a:t>Al-Mg</a:t>
            </a:r>
            <a:r>
              <a:rPr lang="ru-RU" sz="1200" dirty="0"/>
              <a:t>, </a:t>
            </a:r>
            <a:r>
              <a:rPr lang="ru-RU" sz="1200" dirty="0" err="1"/>
              <a:t>Al-Si</a:t>
            </a:r>
            <a:r>
              <a:rPr lang="ru-RU" sz="1200" dirty="0"/>
              <a:t> и т. д.), </a:t>
            </a:r>
            <a:r>
              <a:rPr lang="ru-RU" sz="1200" dirty="0">
                <a:hlinkClick r:id="rId21" tooltip="Сера"/>
              </a:rPr>
              <a:t>сера</a:t>
            </a:r>
            <a:r>
              <a:rPr lang="ru-RU" sz="1200" dirty="0"/>
              <a:t>, </a:t>
            </a:r>
            <a:r>
              <a:rPr lang="ru-RU" sz="1200" dirty="0">
                <a:hlinkClick r:id="rId22" tooltip="Древесный уголь"/>
              </a:rPr>
              <a:t>уголь</a:t>
            </a:r>
            <a:r>
              <a:rPr lang="ru-RU" sz="1200" dirty="0"/>
              <a:t>, </a:t>
            </a:r>
            <a:r>
              <a:rPr lang="ru-RU" sz="1200" dirty="0">
                <a:hlinkClick r:id="rId23" tooltip="Фосфор"/>
              </a:rPr>
              <a:t>фосфор</a:t>
            </a:r>
            <a:r>
              <a:rPr lang="ru-RU" sz="1200" dirty="0"/>
              <a:t>, </a:t>
            </a:r>
            <a:r>
              <a:rPr lang="ru-RU" sz="1200" dirty="0">
                <a:hlinkClick r:id="rId24" tooltip="Сернистый фосфор (страница отсутствует)"/>
              </a:rPr>
              <a:t>сернистый фосфор</a:t>
            </a:r>
            <a:r>
              <a:rPr lang="ru-RU" sz="1200" dirty="0"/>
              <a:t>, </a:t>
            </a:r>
            <a:r>
              <a:rPr lang="ru-RU" sz="1200" dirty="0">
                <a:hlinkClick r:id="rId25" tooltip="Неорганические сульфиды"/>
              </a:rPr>
              <a:t>сульфиды</a:t>
            </a:r>
            <a:r>
              <a:rPr lang="ru-RU" sz="1200" dirty="0"/>
              <a:t>. Органические — древесные стружки, </a:t>
            </a:r>
            <a:r>
              <a:rPr lang="ru-RU" sz="1200" dirty="0">
                <a:hlinkClick r:id="rId26" tooltip="Смолы"/>
              </a:rPr>
              <a:t>смолы</a:t>
            </a:r>
            <a:r>
              <a:rPr lang="ru-RU" sz="1200" dirty="0"/>
              <a:t> (</a:t>
            </a:r>
            <a:r>
              <a:rPr lang="ru-RU" sz="1200" dirty="0" err="1">
                <a:hlinkClick r:id="rId27" tooltip="Идитол (страница отсутствует)"/>
              </a:rPr>
              <a:t>идитол</a:t>
            </a:r>
            <a:r>
              <a:rPr lang="ru-RU" sz="1200" dirty="0"/>
              <a:t>, </a:t>
            </a:r>
            <a:r>
              <a:rPr lang="ru-RU" sz="1200" dirty="0">
                <a:hlinkClick r:id="rId28" tooltip="Бакелит"/>
              </a:rPr>
              <a:t>бакелит</a:t>
            </a:r>
            <a:r>
              <a:rPr lang="ru-RU" sz="1200" dirty="0"/>
              <a:t>, </a:t>
            </a:r>
            <a:r>
              <a:rPr lang="ru-RU" sz="1200" dirty="0">
                <a:hlinkClick r:id="rId29" tooltip="Шеллак"/>
              </a:rPr>
              <a:t>шеллак</a:t>
            </a:r>
            <a:r>
              <a:rPr lang="ru-RU" sz="1200" dirty="0"/>
              <a:t>, </a:t>
            </a:r>
            <a:r>
              <a:rPr lang="ru-RU" sz="1200" dirty="0">
                <a:hlinkClick r:id="rId30" tooltip="Канифоль"/>
              </a:rPr>
              <a:t>канифоль</a:t>
            </a:r>
            <a:r>
              <a:rPr lang="ru-RU" sz="1200" dirty="0"/>
              <a:t>, </a:t>
            </a:r>
            <a:r>
              <a:rPr lang="ru-RU" sz="1200" dirty="0">
                <a:hlinkClick r:id="rId31" tooltip="Гуммиарабик"/>
              </a:rPr>
              <a:t>гуммиарабик</a:t>
            </a:r>
            <a:r>
              <a:rPr lang="ru-RU" sz="1200" dirty="0"/>
              <a:t>, соли канифоли), </a:t>
            </a:r>
            <a:r>
              <a:rPr lang="ru-RU" sz="1200" dirty="0">
                <a:hlinkClick r:id="rId32" tooltip="Масла"/>
              </a:rPr>
              <a:t>масла</a:t>
            </a:r>
            <a:r>
              <a:rPr lang="ru-RU" sz="1200" dirty="0"/>
              <a:t> (</a:t>
            </a:r>
            <a:r>
              <a:rPr lang="ru-RU" sz="1200" dirty="0">
                <a:hlinkClick r:id="rId33" tooltip="Олифа"/>
              </a:rPr>
              <a:t>олифа</a:t>
            </a:r>
            <a:r>
              <a:rPr lang="ru-RU" sz="1200" dirty="0"/>
              <a:t>, </a:t>
            </a:r>
            <a:r>
              <a:rPr lang="ru-RU" sz="1200" dirty="0">
                <a:hlinkClick r:id="rId34" tooltip="Касторовое масло"/>
              </a:rPr>
              <a:t>касторовое масло</a:t>
            </a:r>
            <a:r>
              <a:rPr lang="ru-RU" sz="1200" dirty="0"/>
              <a:t>), </a:t>
            </a:r>
            <a:r>
              <a:rPr lang="ru-RU" sz="1200" dirty="0">
                <a:hlinkClick r:id="rId35" tooltip="Углеводороды"/>
              </a:rPr>
              <a:t>углеводороды</a:t>
            </a:r>
            <a:r>
              <a:rPr lang="ru-RU" sz="1200" dirty="0"/>
              <a:t> (</a:t>
            </a:r>
            <a:r>
              <a:rPr lang="ru-RU" sz="1200" dirty="0">
                <a:hlinkClick r:id="rId36" tooltip="Нафталин"/>
              </a:rPr>
              <a:t>нафталин</a:t>
            </a:r>
            <a:r>
              <a:rPr lang="ru-RU" sz="1200" dirty="0"/>
              <a:t>, </a:t>
            </a:r>
            <a:r>
              <a:rPr lang="ru-RU" sz="1200" dirty="0">
                <a:hlinkClick r:id="rId37" tooltip="Антрацен"/>
              </a:rPr>
              <a:t>антрацен</a:t>
            </a:r>
            <a:r>
              <a:rPr lang="ru-RU" sz="1200" dirty="0"/>
              <a:t>, </a:t>
            </a:r>
            <a:r>
              <a:rPr lang="ru-RU" sz="1200" dirty="0">
                <a:hlinkClick r:id="rId38" tooltip="Вазелин"/>
              </a:rPr>
              <a:t>вазелин</a:t>
            </a:r>
            <a:r>
              <a:rPr lang="ru-RU" sz="1200" dirty="0"/>
              <a:t>, </a:t>
            </a:r>
            <a:r>
              <a:rPr lang="ru-RU" sz="1200" dirty="0">
                <a:hlinkClick r:id="rId39" tooltip="Парафин"/>
              </a:rPr>
              <a:t>парафин</a:t>
            </a:r>
            <a:r>
              <a:rPr lang="ru-RU" sz="1200" dirty="0"/>
              <a:t>, горный воск или </a:t>
            </a:r>
            <a:r>
              <a:rPr lang="ru-RU" sz="1200" dirty="0">
                <a:hlinkClick r:id="rId40" tooltip="Озокерит"/>
              </a:rPr>
              <a:t>озокерит</a:t>
            </a:r>
            <a:r>
              <a:rPr lang="ru-RU" sz="1200" dirty="0"/>
              <a:t>, </a:t>
            </a:r>
            <a:r>
              <a:rPr lang="ru-RU" sz="1200" dirty="0">
                <a:hlinkClick r:id="rId41" tooltip="Нефть"/>
              </a:rPr>
              <a:t>нефть</a:t>
            </a:r>
            <a:r>
              <a:rPr lang="ru-RU" sz="1200" dirty="0"/>
              <a:t>, керосин), </a:t>
            </a:r>
            <a:r>
              <a:rPr lang="ru-RU" sz="1200" dirty="0">
                <a:hlinkClick r:id="rId42" tooltip="Углеводы"/>
              </a:rPr>
              <a:t>углеводы</a:t>
            </a:r>
            <a:r>
              <a:rPr lang="ru-RU" sz="1200" dirty="0"/>
              <a:t> (виноградный, тростниковый сахар, </a:t>
            </a:r>
            <a:r>
              <a:rPr lang="ru-RU" sz="1200" dirty="0">
                <a:hlinkClick r:id="rId43" tooltip="Крахмал"/>
              </a:rPr>
              <a:t>крахмал</a:t>
            </a:r>
            <a:r>
              <a:rPr lang="ru-RU" sz="1200" dirty="0"/>
              <a:t>, </a:t>
            </a:r>
            <a:r>
              <a:rPr lang="ru-RU" sz="1200" dirty="0">
                <a:hlinkClick r:id="rId44" tooltip="Декстрин"/>
              </a:rPr>
              <a:t>декстрин</a:t>
            </a:r>
            <a:r>
              <a:rPr lang="ru-RU" sz="1200" dirty="0"/>
              <a:t>, </a:t>
            </a:r>
            <a:r>
              <a:rPr lang="ru-RU" sz="1200" dirty="0">
                <a:hlinkClick r:id="rId45" tooltip="Целлюлоза"/>
              </a:rPr>
              <a:t>целлюлоза</a:t>
            </a:r>
            <a:r>
              <a:rPr lang="ru-RU" sz="1200" dirty="0"/>
              <a:t>)</a:t>
            </a:r>
            <a:r>
              <a:rPr lang="ru-RU" sz="1200" baseline="30000" dirty="0">
                <a:hlinkClick r:id="rId46"/>
              </a:rPr>
              <a:t>[2]</a:t>
            </a:r>
            <a:r>
              <a:rPr lang="ru-RU" sz="1200" dirty="0"/>
              <a:t>.</a:t>
            </a:r>
          </a:p>
          <a:p>
            <a:r>
              <a:rPr lang="ru-RU" sz="1200" dirty="0"/>
              <a:t>Для </a:t>
            </a:r>
            <a:r>
              <a:rPr lang="ru-RU" sz="1200" b="1" dirty="0"/>
              <a:t>создания разных цветов свечения </a:t>
            </a:r>
            <a:r>
              <a:rPr lang="ru-RU" sz="1200" dirty="0" err="1"/>
              <a:t>пироэлементов</a:t>
            </a:r>
            <a:r>
              <a:rPr lang="ru-RU" sz="1200" dirty="0"/>
              <a:t> применяются </a:t>
            </a:r>
            <a:r>
              <a:rPr lang="ru-RU" sz="1200" b="1" dirty="0"/>
              <a:t>соли различных металлов (</a:t>
            </a:r>
            <a:r>
              <a:rPr lang="ru-RU" sz="1200" b="1" dirty="0">
                <a:hlinkClick r:id="rId47" tooltip="Барий"/>
              </a:rPr>
              <a:t>бария</a:t>
            </a:r>
            <a:r>
              <a:rPr lang="ru-RU" sz="1200" b="1" dirty="0"/>
              <a:t> — зелёный, </a:t>
            </a:r>
            <a:r>
              <a:rPr lang="ru-RU" sz="1200" b="1" dirty="0">
                <a:hlinkClick r:id="rId48" tooltip="Стронций"/>
              </a:rPr>
              <a:t>стронция</a:t>
            </a:r>
            <a:r>
              <a:rPr lang="ru-RU" sz="1200" b="1" dirty="0"/>
              <a:t> — красный, </a:t>
            </a:r>
            <a:r>
              <a:rPr lang="ru-RU" sz="1200" b="1" dirty="0">
                <a:hlinkClick r:id="rId49" tooltip="Натрий"/>
              </a:rPr>
              <a:t>натрия</a:t>
            </a:r>
            <a:r>
              <a:rPr lang="ru-RU" sz="1200" b="1" dirty="0"/>
              <a:t> — жёлтый, </a:t>
            </a:r>
            <a:r>
              <a:rPr lang="ru-RU" sz="1200" b="1" dirty="0">
                <a:hlinkClick r:id="rId50" tooltip="Медь"/>
              </a:rPr>
              <a:t>меди</a:t>
            </a:r>
            <a:r>
              <a:rPr lang="ru-RU" sz="1200" b="1" dirty="0"/>
              <a:t> — синий, </a:t>
            </a:r>
            <a:r>
              <a:rPr lang="ru-RU" sz="1200" b="1" dirty="0">
                <a:hlinkClick r:id="rId51" tooltip="Кальций"/>
              </a:rPr>
              <a:t>кальция</a:t>
            </a:r>
            <a:r>
              <a:rPr lang="ru-RU" sz="1200" b="1" dirty="0"/>
              <a:t> — оранжевый). </a:t>
            </a:r>
            <a:r>
              <a:rPr lang="ru-RU" sz="1200" dirty="0"/>
              <a:t>Основным разрывным составом является </a:t>
            </a:r>
            <a:r>
              <a:rPr lang="ru-RU" sz="1200" dirty="0">
                <a:hlinkClick r:id="rId52" tooltip="Порох"/>
              </a:rPr>
              <a:t>порох</a:t>
            </a:r>
            <a:r>
              <a:rPr lang="ru-RU" sz="1200" dirty="0"/>
              <a:t>.</a:t>
            </a:r>
            <a:r>
              <a:rPr lang="ru-RU" sz="1200" b="1" dirty="0"/>
              <a:t> Корпуса </a:t>
            </a:r>
            <a:r>
              <a:rPr lang="ru-RU" sz="1200" dirty="0"/>
              <a:t>изделий изготавливаются из легких материалов, не дающих опасных осколков — </a:t>
            </a:r>
            <a:r>
              <a:rPr lang="ru-RU" sz="1200" b="1" dirty="0"/>
              <a:t>картона, пластика.</a:t>
            </a:r>
          </a:p>
        </p:txBody>
      </p:sp>
      <p:sp>
        <p:nvSpPr>
          <p:cNvPr id="3" name="Прямоугольник 2"/>
          <p:cNvSpPr/>
          <p:nvPr/>
        </p:nvSpPr>
        <p:spPr>
          <a:xfrm>
            <a:off x="395536" y="1772816"/>
            <a:ext cx="8748464" cy="2308324"/>
          </a:xfrm>
          <a:prstGeom prst="rect">
            <a:avLst/>
          </a:prstGeom>
        </p:spPr>
        <p:txBody>
          <a:bodyPr wrap="square">
            <a:spAutoFit/>
          </a:bodyPr>
          <a:lstStyle/>
          <a:p>
            <a:r>
              <a:rPr lang="ru-RU" sz="1200" b="1" dirty="0"/>
              <a:t>Классификация</a:t>
            </a:r>
          </a:p>
          <a:p>
            <a:r>
              <a:rPr lang="ru-RU" sz="1200" dirty="0"/>
              <a:t>Пиротехника делится на </a:t>
            </a:r>
            <a:r>
              <a:rPr lang="ru-RU" sz="1200" b="1" dirty="0"/>
              <a:t>военную</a:t>
            </a:r>
            <a:r>
              <a:rPr lang="ru-RU" sz="1200" dirty="0"/>
              <a:t> (такие как сигнальные ракетницы, </a:t>
            </a:r>
            <a:r>
              <a:rPr lang="ru-RU" sz="1200" dirty="0" err="1"/>
              <a:t>светошумовые</a:t>
            </a:r>
            <a:r>
              <a:rPr lang="ru-RU" sz="1200" dirty="0"/>
              <a:t> спецсредства, дымовые шашки), </a:t>
            </a:r>
            <a:r>
              <a:rPr lang="ru-RU" sz="1200" b="1" dirty="0"/>
              <a:t>специализированную </a:t>
            </a:r>
            <a:r>
              <a:rPr lang="ru-RU" sz="1200" dirty="0"/>
              <a:t>(киносъемочные спецэффекты, гражданские сигнальные средства, </a:t>
            </a:r>
            <a:r>
              <a:rPr lang="ru-RU" sz="1200" dirty="0" err="1">
                <a:hlinkClick r:id="rId53" tooltip="Пироболт"/>
              </a:rPr>
              <a:t>пироболты</a:t>
            </a:r>
            <a:r>
              <a:rPr lang="ru-RU" sz="1200" dirty="0"/>
              <a:t>, </a:t>
            </a:r>
            <a:r>
              <a:rPr lang="ru-RU" sz="1200" dirty="0">
                <a:hlinkClick r:id="rId54" tooltip="Железнодорожная петарда"/>
              </a:rPr>
              <a:t>железнодорожные петарды</a:t>
            </a:r>
            <a:r>
              <a:rPr lang="ru-RU" sz="1200" dirty="0"/>
              <a:t>) и </a:t>
            </a:r>
            <a:r>
              <a:rPr lang="ru-RU" sz="1200" b="1" dirty="0"/>
              <a:t>развлекательную </a:t>
            </a:r>
            <a:r>
              <a:rPr lang="ru-RU" sz="1200" dirty="0"/>
              <a:t>(главным образом фейерверочные изделия — </a:t>
            </a:r>
            <a:r>
              <a:rPr lang="ru-RU" sz="1200" dirty="0">
                <a:hlinkClick r:id="rId55" tooltip="Петарда"/>
              </a:rPr>
              <a:t>петарды</a:t>
            </a:r>
            <a:r>
              <a:rPr lang="ru-RU" sz="1200" dirty="0"/>
              <a:t>, </a:t>
            </a:r>
            <a:r>
              <a:rPr lang="ru-RU" sz="1200" dirty="0">
                <a:hlinkClick r:id="rId56" tooltip="Бенгальский огонь"/>
              </a:rPr>
              <a:t>бенгальские свечи</a:t>
            </a:r>
            <a:r>
              <a:rPr lang="ru-RU" sz="1200" dirty="0"/>
              <a:t>, </a:t>
            </a:r>
            <a:r>
              <a:rPr lang="ru-RU" sz="1200" dirty="0">
                <a:hlinkClick r:id="rId57" tooltip="Хлопушка (пиротехника)"/>
              </a:rPr>
              <a:t>хлопушки</a:t>
            </a:r>
            <a:r>
              <a:rPr lang="ru-RU" sz="1200" dirty="0"/>
              <a:t>, ракеты, фонтаны, салюты). К пиротехнике также относятся такие изделия как </a:t>
            </a:r>
            <a:r>
              <a:rPr lang="ru-RU" sz="1200" dirty="0">
                <a:hlinkClick r:id="rId58" tooltip="Спички"/>
              </a:rPr>
              <a:t>спички</a:t>
            </a:r>
            <a:r>
              <a:rPr lang="ru-RU" sz="1200" dirty="0"/>
              <a:t> и специальные пиропатроны для подушек безопасности.</a:t>
            </a:r>
          </a:p>
          <a:p>
            <a:r>
              <a:rPr lang="ru-RU" sz="1200" b="1" dirty="0"/>
              <a:t>Бытовое назначение</a:t>
            </a:r>
          </a:p>
          <a:p>
            <a:r>
              <a:rPr lang="ru-RU" sz="1200" dirty="0"/>
              <a:t>К изделиям бытового назначения относятся пиротехнические изделия, эксплуатации которых в соответствии с инструкцией по применению обеспечивает безопасность людей, имущества и окружающей среды.</a:t>
            </a:r>
            <a:r>
              <a:rPr lang="ru-RU" sz="1200" baseline="30000" dirty="0">
                <a:hlinkClick r:id="rId46"/>
              </a:rPr>
              <a:t>[1]</a:t>
            </a:r>
            <a:r>
              <a:rPr lang="ru-RU" sz="1200" baseline="30000" dirty="0"/>
              <a:t>:Ст.2</a:t>
            </a:r>
            <a:r>
              <a:rPr lang="ru-RU" sz="1200" dirty="0"/>
              <a:t> Пиротехнические изделия бытового назначения не могут иметь класс опасности выше III класса.</a:t>
            </a:r>
          </a:p>
          <a:p>
            <a:r>
              <a:rPr lang="ru-RU" sz="1200" b="1" dirty="0"/>
              <a:t>Техническое назначение</a:t>
            </a:r>
          </a:p>
          <a:p>
            <a:r>
              <a:rPr lang="ru-RU" sz="1200" dirty="0"/>
              <a:t>К изделиям технического назначения относятся пиротехнические изделия для применения которых требуются специальные знания и приспособления (устройства)</a:t>
            </a:r>
          </a:p>
        </p:txBody>
      </p:sp>
      <p:sp>
        <p:nvSpPr>
          <p:cNvPr id="1026" name="Rectangle 2"/>
          <p:cNvSpPr>
            <a:spLocks noChangeArrowheads="1"/>
          </p:cNvSpPr>
          <p:nvPr/>
        </p:nvSpPr>
        <p:spPr bwMode="auto">
          <a:xfrm>
            <a:off x="179512" y="129720"/>
            <a:ext cx="8964488" cy="163121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ru-RU" sz="1000" b="1" i="0" u="none" strike="noStrike" cap="none" normalizeH="0" baseline="0" dirty="0" err="1">
                <a:ln>
                  <a:noFill/>
                </a:ln>
                <a:solidFill>
                  <a:srgbClr val="202122"/>
                </a:solidFill>
                <a:effectLst/>
                <a:latin typeface="Arial" pitchFamily="34" charset="0"/>
                <a:cs typeface="Arial" pitchFamily="34" charset="0"/>
              </a:rPr>
              <a:t>Пироте́хника</a:t>
            </a:r>
            <a:r>
              <a:rPr kumimoji="0" lang="ru-RU" sz="1000" b="0" i="0" u="none" strike="noStrike" cap="none" normalizeH="0" baseline="0" dirty="0">
                <a:ln>
                  <a:noFill/>
                </a:ln>
                <a:solidFill>
                  <a:srgbClr val="202122"/>
                </a:solidFill>
                <a:effectLst/>
                <a:latin typeface="Arial" pitchFamily="34" charset="0"/>
                <a:cs typeface="Arial" pitchFamily="34" charset="0"/>
              </a:rPr>
              <a:t>, </a:t>
            </a:r>
            <a:r>
              <a:rPr kumimoji="0" lang="ru-RU" sz="1000" b="0" i="0" u="none" strike="noStrike" cap="none" normalizeH="0" baseline="0" dirty="0">
                <a:ln>
                  <a:noFill/>
                </a:ln>
                <a:solidFill>
                  <a:srgbClr val="0645AD"/>
                </a:solidFill>
                <a:effectLst/>
                <a:latin typeface="Arial" pitchFamily="34" charset="0"/>
                <a:cs typeface="Arial" pitchFamily="34" charset="0"/>
                <a:hlinkClick r:id="rId59" tooltip="Архаизм"/>
              </a:rPr>
              <a:t>устар.</a:t>
            </a:r>
            <a:r>
              <a:rPr kumimoji="0" lang="ru-RU" sz="1000" b="0" i="0" u="none" strike="noStrike" cap="none" normalizeH="0" baseline="0" dirty="0">
                <a:ln>
                  <a:noFill/>
                </a:ln>
                <a:solidFill>
                  <a:srgbClr val="202122"/>
                </a:solidFill>
                <a:effectLst/>
                <a:latin typeface="Arial" pitchFamily="34" charset="0"/>
                <a:cs typeface="Arial" pitchFamily="34" charset="0"/>
              </a:rPr>
              <a:t> </a:t>
            </a:r>
            <a:r>
              <a:rPr kumimoji="0" lang="ru-RU" sz="1000" b="1" i="0" u="none" strike="noStrike" cap="none" normalizeH="0" baseline="0" dirty="0" err="1">
                <a:ln>
                  <a:noFill/>
                </a:ln>
                <a:solidFill>
                  <a:srgbClr val="202122"/>
                </a:solidFill>
                <a:effectLst/>
                <a:latin typeface="Arial" pitchFamily="34" charset="0"/>
                <a:cs typeface="Arial" pitchFamily="34" charset="0"/>
              </a:rPr>
              <a:t>пиротехния</a:t>
            </a:r>
            <a:r>
              <a:rPr kumimoji="0" lang="ru-RU" sz="1000" b="0" i="0" u="none" strike="noStrike" cap="none" normalizeH="0" baseline="0" dirty="0">
                <a:ln>
                  <a:noFill/>
                </a:ln>
                <a:solidFill>
                  <a:srgbClr val="202122"/>
                </a:solidFill>
                <a:effectLst/>
                <a:latin typeface="Arial" pitchFamily="34" charset="0"/>
                <a:cs typeface="Arial" pitchFamily="34" charset="0"/>
              </a:rPr>
              <a:t> (</a:t>
            </a:r>
            <a:r>
              <a:rPr kumimoji="0" lang="ru-RU" sz="1000" b="0" i="0" u="none" strike="noStrike" cap="none" normalizeH="0" baseline="0" dirty="0" err="1">
                <a:ln>
                  <a:noFill/>
                </a:ln>
                <a:solidFill>
                  <a:srgbClr val="0645AD"/>
                </a:solidFill>
                <a:effectLst/>
                <a:latin typeface="Arial" pitchFamily="34" charset="0"/>
                <a:cs typeface="Arial" pitchFamily="34" charset="0"/>
                <a:hlinkClick r:id="rId60" tooltip="Древнегреческий язык"/>
              </a:rPr>
              <a:t>др.-греч</a:t>
            </a:r>
            <a:r>
              <a:rPr kumimoji="0" lang="ru-RU" sz="1000" b="0" i="0" u="none" strike="noStrike" cap="none" normalizeH="0" baseline="0" dirty="0">
                <a:ln>
                  <a:noFill/>
                </a:ln>
                <a:solidFill>
                  <a:srgbClr val="0645AD"/>
                </a:solidFill>
                <a:effectLst/>
                <a:latin typeface="Arial" pitchFamily="34" charset="0"/>
                <a:cs typeface="Arial" pitchFamily="34" charset="0"/>
                <a:hlinkClick r:id="rId60" tooltip="Древнегреческий язык"/>
              </a:rPr>
              <a:t>.</a:t>
            </a:r>
            <a:r>
              <a:rPr kumimoji="0" lang="ru-RU" sz="1000" b="0" i="0" u="none" strike="noStrike" cap="none" normalizeH="0" baseline="0" dirty="0">
                <a:ln>
                  <a:noFill/>
                </a:ln>
                <a:solidFill>
                  <a:srgbClr val="202122"/>
                </a:solidFill>
                <a:effectLst/>
                <a:latin typeface="Arial" pitchFamily="34" charset="0"/>
                <a:cs typeface="Arial" pitchFamily="34" charset="0"/>
              </a:rPr>
              <a:t> </a:t>
            </a:r>
            <a:r>
              <a:rPr kumimoji="0" lang="ru-RU" sz="1000" b="0" i="0" u="none" strike="noStrike" cap="none" normalizeH="0" baseline="0" dirty="0" err="1">
                <a:ln>
                  <a:noFill/>
                </a:ln>
                <a:solidFill>
                  <a:srgbClr val="202122"/>
                </a:solidFill>
                <a:effectLst/>
                <a:latin typeface="Palatino Linotype" pitchFamily="18" charset="0"/>
                <a:cs typeface="Arial" pitchFamily="34" charset="0"/>
              </a:rPr>
              <a:t>πῦρ</a:t>
            </a:r>
            <a:r>
              <a:rPr kumimoji="0" lang="ru-RU" sz="1000" b="0" i="0" u="none" strike="noStrike" cap="none" normalizeH="0" baseline="0" dirty="0" err="1">
                <a:ln>
                  <a:noFill/>
                </a:ln>
                <a:solidFill>
                  <a:srgbClr val="202122"/>
                </a:solidFill>
                <a:effectLst/>
                <a:latin typeface="Arial" pitchFamily="34" charset="0"/>
                <a:cs typeface="Arial" pitchFamily="34" charset="0"/>
              </a:rPr>
              <a:t> </a:t>
            </a:r>
            <a:r>
              <a:rPr kumimoji="0" lang="ru-RU" sz="1000" b="0" i="0" u="none" strike="noStrike" cap="none" normalizeH="0" baseline="0" dirty="0">
                <a:ln>
                  <a:noFill/>
                </a:ln>
                <a:solidFill>
                  <a:srgbClr val="202122"/>
                </a:solidFill>
                <a:effectLst/>
                <a:latin typeface="Arial" pitchFamily="34" charset="0"/>
                <a:cs typeface="Arial" pitchFamily="34" charset="0"/>
              </a:rPr>
              <a:t>«</a:t>
            </a:r>
            <a:r>
              <a:rPr kumimoji="0" lang="ru-RU" sz="1000" b="0" i="0" u="none" strike="noStrike" cap="none" normalizeH="0" baseline="0" dirty="0">
                <a:ln>
                  <a:noFill/>
                </a:ln>
                <a:solidFill>
                  <a:srgbClr val="0645AD"/>
                </a:solidFill>
                <a:effectLst/>
                <a:latin typeface="Arial" pitchFamily="34" charset="0"/>
                <a:cs typeface="Arial" pitchFamily="34" charset="0"/>
                <a:hlinkClick r:id="rId61" tooltip="Огонь"/>
              </a:rPr>
              <a:t>огонь</a:t>
            </a:r>
            <a:r>
              <a:rPr kumimoji="0" lang="ru-RU" sz="1000" b="0" i="0" u="none" strike="noStrike" cap="none" normalizeH="0" baseline="0" dirty="0">
                <a:ln>
                  <a:noFill/>
                </a:ln>
                <a:solidFill>
                  <a:srgbClr val="202122"/>
                </a:solidFill>
                <a:effectLst/>
                <a:latin typeface="Arial" pitchFamily="34" charset="0"/>
                <a:cs typeface="Arial" pitchFamily="34" charset="0"/>
              </a:rPr>
              <a:t>, жар» + </a:t>
            </a:r>
            <a:r>
              <a:rPr kumimoji="0" lang="ru-RU" sz="1000" b="0" i="0" u="none" strike="noStrike" cap="none" normalizeH="0" baseline="0" dirty="0" err="1">
                <a:ln>
                  <a:noFill/>
                </a:ln>
                <a:solidFill>
                  <a:srgbClr val="202122"/>
                </a:solidFill>
                <a:effectLst/>
                <a:latin typeface="Palatino Linotype" pitchFamily="18" charset="0"/>
                <a:cs typeface="Arial" pitchFamily="34" charset="0"/>
              </a:rPr>
              <a:t>τεχνικός</a:t>
            </a:r>
            <a:r>
              <a:rPr kumimoji="0" lang="ru-RU" sz="1000" b="0" i="0" u="none" strike="noStrike" cap="none" normalizeH="0" baseline="0" dirty="0">
                <a:ln>
                  <a:noFill/>
                </a:ln>
                <a:solidFill>
                  <a:srgbClr val="202122"/>
                </a:solidFill>
                <a:effectLst/>
                <a:latin typeface="Arial" pitchFamily="34" charset="0"/>
                <a:cs typeface="Arial" pitchFamily="34" charset="0"/>
              </a:rPr>
              <a:t> от </a:t>
            </a:r>
            <a:r>
              <a:rPr kumimoji="0" lang="ru-RU" sz="1000" b="0" i="0" u="none" strike="noStrike" cap="none" normalizeH="0" baseline="0" dirty="0" err="1">
                <a:ln>
                  <a:noFill/>
                </a:ln>
                <a:solidFill>
                  <a:srgbClr val="202122"/>
                </a:solidFill>
                <a:effectLst/>
                <a:latin typeface="Palatino Linotype" pitchFamily="18" charset="0"/>
                <a:cs typeface="Arial" pitchFamily="34" charset="0"/>
              </a:rPr>
              <a:t>τέχνη</a:t>
            </a:r>
            <a:r>
              <a:rPr kumimoji="0" lang="ru-RU" sz="1000" b="0" i="0" u="none" strike="noStrike" cap="none" normalizeH="0" baseline="0" dirty="0">
                <a:ln>
                  <a:noFill/>
                </a:ln>
                <a:solidFill>
                  <a:srgbClr val="202122"/>
                </a:solidFill>
                <a:effectLst/>
                <a:latin typeface="Arial" pitchFamily="34" charset="0"/>
                <a:cs typeface="Arial" pitchFamily="34" charset="0"/>
              </a:rPr>
              <a:t> «</a:t>
            </a:r>
            <a:r>
              <a:rPr kumimoji="0" lang="ru-RU" sz="1000" b="0" i="0" u="none" strike="noStrike" cap="none" normalizeH="0" baseline="0" dirty="0">
                <a:ln>
                  <a:noFill/>
                </a:ln>
                <a:solidFill>
                  <a:srgbClr val="0645AD"/>
                </a:solidFill>
                <a:effectLst/>
                <a:latin typeface="Arial" pitchFamily="34" charset="0"/>
                <a:cs typeface="Arial" pitchFamily="34" charset="0"/>
                <a:hlinkClick r:id="rId62" tooltip="Искусство"/>
              </a:rPr>
              <a:t>искусство</a:t>
            </a:r>
            <a:r>
              <a:rPr kumimoji="0" lang="ru-RU" sz="1000" b="0" i="0" u="none" strike="noStrike" cap="none" normalizeH="0" baseline="0" dirty="0">
                <a:ln>
                  <a:noFill/>
                </a:ln>
                <a:solidFill>
                  <a:srgbClr val="202122"/>
                </a:solidFill>
                <a:effectLst/>
                <a:latin typeface="Arial" pitchFamily="34" charset="0"/>
                <a:cs typeface="Arial" pitchFamily="34" charset="0"/>
              </a:rPr>
              <a:t>, мастерство, </a:t>
            </a:r>
            <a:r>
              <a:rPr kumimoji="0" lang="ru-RU" sz="1000" b="0" i="0" u="none" strike="noStrike" cap="none" normalizeH="0" baseline="0" dirty="0">
                <a:ln>
                  <a:noFill/>
                </a:ln>
                <a:solidFill>
                  <a:srgbClr val="0645AD"/>
                </a:solidFill>
                <a:effectLst/>
                <a:latin typeface="Arial" pitchFamily="34" charset="0"/>
                <a:cs typeface="Arial" pitchFamily="34" charset="0"/>
                <a:hlinkClick r:id="rId63" tooltip="Умение"/>
              </a:rPr>
              <a:t>умение</a:t>
            </a:r>
            <a:r>
              <a:rPr kumimoji="0" lang="ru-RU" sz="1000" b="0" i="0" u="none" strike="noStrike" cap="none" normalizeH="0" baseline="0" dirty="0">
                <a:ln>
                  <a:noFill/>
                </a:ln>
                <a:solidFill>
                  <a:srgbClr val="202122"/>
                </a:solidFill>
                <a:effectLst/>
                <a:latin typeface="Arial" pitchFamily="34" charset="0"/>
                <a:cs typeface="Arial" pitchFamily="34" charset="0"/>
              </a:rPr>
              <a:t>») — отрасль </a:t>
            </a:r>
            <a:r>
              <a:rPr kumimoji="0" lang="ru-RU" sz="1000" b="0" i="0" u="none" strike="noStrike" cap="none" normalizeH="0" baseline="0" dirty="0">
                <a:ln>
                  <a:noFill/>
                </a:ln>
                <a:solidFill>
                  <a:srgbClr val="0645AD"/>
                </a:solidFill>
                <a:effectLst/>
                <a:latin typeface="Arial" pitchFamily="34" charset="0"/>
                <a:cs typeface="Arial" pitchFamily="34" charset="0"/>
                <a:hlinkClick r:id="rId64" tooltip="Техника"/>
              </a:rPr>
              <a:t>техники</a:t>
            </a:r>
            <a:r>
              <a:rPr kumimoji="0" lang="ru-RU" sz="1000" b="0" i="0" u="none" strike="noStrike" cap="none" normalizeH="0" baseline="0" dirty="0">
                <a:ln>
                  <a:noFill/>
                </a:ln>
                <a:solidFill>
                  <a:srgbClr val="202122"/>
                </a:solidFill>
                <a:effectLst/>
                <a:latin typeface="Arial" pitchFamily="34" charset="0"/>
                <a:cs typeface="Arial" pitchFamily="34" charset="0"/>
              </a:rPr>
              <a:t>, связанная с технологиями приготовления горючих составов и сжигания их для получения определённого сигнала или эффекта.</a:t>
            </a:r>
            <a:endParaRPr kumimoji="0" lang="ru-RU" sz="1000" b="0" i="0" u="none" strike="noStrike" cap="none" normalizeH="0" baseline="0" dirty="0">
              <a:ln>
                <a:noFill/>
              </a:ln>
              <a:solidFill>
                <a:schemeClr val="tx1"/>
              </a:solidFill>
              <a:effectLst/>
              <a:latin typeface="Arial" pitchFamily="34" charset="0"/>
              <a:cs typeface="Arial" pitchFamily="34" charset="0"/>
            </a:endParaRPr>
          </a:p>
          <a:p>
            <a:pPr algn="just" eaLnBrk="0" fontAlgn="base" hangingPunct="0">
              <a:spcBef>
                <a:spcPct val="0"/>
              </a:spcBef>
              <a:spcAft>
                <a:spcPct val="0"/>
              </a:spcAft>
            </a:pPr>
            <a:r>
              <a:rPr kumimoji="0" lang="ru-RU" sz="1000" b="1" i="0" u="none" strike="noStrike" cap="none" normalizeH="0" baseline="0" dirty="0">
                <a:ln>
                  <a:noFill/>
                </a:ln>
                <a:solidFill>
                  <a:srgbClr val="202122"/>
                </a:solidFill>
                <a:effectLst/>
                <a:latin typeface="Arial" pitchFamily="34" charset="0"/>
                <a:cs typeface="Arial" pitchFamily="34" charset="0"/>
              </a:rPr>
              <a:t>Пиротехническое изделие</a:t>
            </a:r>
            <a:r>
              <a:rPr kumimoji="0" lang="ru-RU" sz="1000" b="0" i="0" u="none" strike="noStrike" cap="none" normalizeH="0" baseline="0" dirty="0">
                <a:ln>
                  <a:noFill/>
                </a:ln>
                <a:solidFill>
                  <a:srgbClr val="202122"/>
                </a:solidFill>
                <a:effectLst/>
                <a:latin typeface="Arial" pitchFamily="34" charset="0"/>
                <a:cs typeface="Arial" pitchFamily="34" charset="0"/>
              </a:rPr>
              <a:t> — это изделие, предназначенное для получения требуемого эффекта с помощью горения (взрыва) пиротехнического состава</a:t>
            </a:r>
            <a:r>
              <a:rPr kumimoji="0" lang="ru-RU" sz="1000" b="1" i="0" u="none" strike="noStrike" cap="none" normalizeH="0" baseline="0" dirty="0">
                <a:ln>
                  <a:noFill/>
                </a:ln>
                <a:solidFill>
                  <a:srgbClr val="202122"/>
                </a:solidFill>
                <a:effectLst/>
                <a:latin typeface="Arial" pitchFamily="34" charset="0"/>
                <a:cs typeface="Arial" pitchFamily="34" charset="0"/>
              </a:rPr>
              <a:t>. </a:t>
            </a:r>
            <a:r>
              <a:rPr lang="ru-RU" sz="1000" b="1" dirty="0"/>
              <a:t>Дословно «</a:t>
            </a:r>
            <a:r>
              <a:rPr lang="ru-RU" sz="1000" b="1" dirty="0" err="1"/>
              <a:t>feuerwerk</a:t>
            </a:r>
            <a:r>
              <a:rPr lang="ru-RU" sz="1000" b="1" dirty="0"/>
              <a:t>» с немецкого языка можно перевести как «</a:t>
            </a:r>
            <a:r>
              <a:rPr lang="ru-RU" sz="1000" b="1" dirty="0" err="1"/>
              <a:t>огнеделание</a:t>
            </a:r>
            <a:r>
              <a:rPr lang="ru-RU" sz="1000" b="1" dirty="0"/>
              <a:t>» </a:t>
            </a:r>
          </a:p>
          <a:p>
            <a:pPr algn="just"/>
            <a:r>
              <a:rPr kumimoji="0" lang="ru-RU" sz="1000" b="1" i="0" u="none" strike="noStrike" cap="none" normalizeH="0" baseline="0" dirty="0">
                <a:ln>
                  <a:noFill/>
                </a:ln>
                <a:solidFill>
                  <a:srgbClr val="202122"/>
                </a:solidFill>
                <a:effectLst/>
                <a:latin typeface="Arial" pitchFamily="34" charset="0"/>
                <a:cs typeface="Arial" pitchFamily="34" charset="0"/>
              </a:rPr>
              <a:t>Пиротехнический состав — смесь компонентов, обладающая способностью к самостоятельному горению или горению с участием окружающей среды, генерирующая в процессе горения газообразные и конденсированные продукты, тепловую, световую и механическую энергию и создающая различные оптические, электрические, барические и иные специальные эффекты </a:t>
            </a:r>
          </a:p>
          <a:p>
            <a:pPr algn="just"/>
            <a:r>
              <a:rPr lang="ru-RU" sz="1000" b="1" dirty="0"/>
              <a:t>Из чего состоит фейерверк</a:t>
            </a:r>
          </a:p>
          <a:p>
            <a:pPr algn="just"/>
            <a:r>
              <a:rPr lang="ru-RU" sz="1000" dirty="0"/>
              <a:t> Считалось, что взаимодействие холодной селитры (женское начало — </a:t>
            </a:r>
            <a:r>
              <a:rPr lang="ru-RU" sz="1000" dirty="0" err="1"/>
              <a:t>инь</a:t>
            </a:r>
            <a:r>
              <a:rPr lang="ru-RU" sz="1000" dirty="0"/>
              <a:t>) и горячей серы (мужское начало — </a:t>
            </a:r>
            <a:r>
              <a:rPr lang="ru-RU" sz="1000" dirty="0" err="1"/>
              <a:t>ян</a:t>
            </a:r>
            <a:r>
              <a:rPr lang="ru-RU" sz="1000" dirty="0"/>
              <a:t>) может помочь найти путь к просветлению и бессмертию.</a:t>
            </a:r>
            <a:endParaRPr kumimoji="0" lang="ru-RU" sz="1800"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640960" cy="6001643"/>
          </a:xfrm>
          <a:prstGeom prst="rect">
            <a:avLst/>
          </a:prstGeom>
        </p:spPr>
        <p:txBody>
          <a:bodyPr wrap="square">
            <a:spAutoFit/>
          </a:bodyPr>
          <a:lstStyle/>
          <a:p>
            <a:r>
              <a:rPr lang="ru-RU" sz="1200" b="1" dirty="0"/>
              <a:t>Из фейерверочных изделий:</a:t>
            </a:r>
            <a:endParaRPr lang="ru-RU" sz="1200" dirty="0"/>
          </a:p>
          <a:p>
            <a:r>
              <a:rPr lang="ru-RU" sz="1200" dirty="0">
                <a:hlinkClick r:id="rId2" tooltip="Фонтан (фейерверк) (страница отсутствует)"/>
              </a:rPr>
              <a:t>фонтаны</a:t>
            </a:r>
            <a:r>
              <a:rPr lang="ru-RU" sz="1200" dirty="0"/>
              <a:t> выбрасывают столб искр иногда с дополнительными эффектами;</a:t>
            </a:r>
          </a:p>
          <a:p>
            <a:r>
              <a:rPr lang="ru-RU" sz="1200" dirty="0">
                <a:hlinkClick r:id="rId3" tooltip="Китайское колесо (страница отсутствует)"/>
              </a:rPr>
              <a:t>китайское колесо</a:t>
            </a:r>
            <a:r>
              <a:rPr lang="ru-RU" sz="1200" dirty="0"/>
              <a:t> (</a:t>
            </a:r>
            <a:r>
              <a:rPr lang="ru-RU" sz="1200" dirty="0">
                <a:hlinkClick r:id="rId4" tooltip="Саксонское солнце (страница отсутствует)"/>
              </a:rPr>
              <a:t>саксонское солнце</a:t>
            </a:r>
            <a:r>
              <a:rPr lang="ru-RU" sz="1200" dirty="0"/>
              <a:t>) вертится на стержне, разбрасывая искры;</a:t>
            </a:r>
          </a:p>
          <a:p>
            <a:r>
              <a:rPr lang="ru-RU" sz="1200" dirty="0" err="1">
                <a:hlinkClick r:id="rId5" tooltip="Римская свеча"/>
              </a:rPr>
              <a:t>помпфейер</a:t>
            </a:r>
            <a:r>
              <a:rPr lang="ru-RU" sz="1200" dirty="0"/>
              <a:t> или </a:t>
            </a:r>
            <a:r>
              <a:rPr lang="ru-RU" sz="1200" dirty="0">
                <a:hlinkClick r:id="rId5" tooltip="Римская свеча"/>
              </a:rPr>
              <a:t>римская свеча</a:t>
            </a:r>
            <a:r>
              <a:rPr lang="ru-RU" sz="1200" dirty="0"/>
              <a:t> периодически с выстрелом выбрасывает шарики цветного огня;</a:t>
            </a:r>
          </a:p>
          <a:p>
            <a:r>
              <a:rPr lang="ru-RU" sz="1200" dirty="0"/>
              <a:t>фигурная свеча горит цветным пламенем;</a:t>
            </a:r>
          </a:p>
          <a:p>
            <a:r>
              <a:rPr lang="ru-RU" sz="1200" dirty="0">
                <a:hlinkClick r:id="rId6" tooltip="Ракета (пиротехническое изделие) (страница отсутствует)"/>
              </a:rPr>
              <a:t>ракеты</a:t>
            </a:r>
            <a:r>
              <a:rPr lang="ru-RU" sz="1200" dirty="0"/>
              <a:t> плавно поднимаются, образуя шлейф искр, и выбрасывают сноп цветных шариков или разрываются в небе, разбрасывая </a:t>
            </a:r>
            <a:r>
              <a:rPr lang="ru-RU" sz="1200" dirty="0" err="1"/>
              <a:t>звездки</a:t>
            </a:r>
            <a:r>
              <a:rPr lang="ru-RU" sz="1200" dirty="0"/>
              <a:t>;</a:t>
            </a:r>
          </a:p>
          <a:p>
            <a:r>
              <a:rPr lang="ru-RU" sz="1200" dirty="0">
                <a:hlinkClick r:id="rId7" tooltip="Батарея салютов"/>
              </a:rPr>
              <a:t>батареи салютов</a:t>
            </a:r>
            <a:r>
              <a:rPr lang="ru-RU" sz="1200" dirty="0"/>
              <a:t> объединяют в одном корпусе от семи до шестисот одиночных залпов, которые выстреливаются поочередно, разрываясь в небе салютом;</a:t>
            </a:r>
          </a:p>
          <a:p>
            <a:r>
              <a:rPr lang="ru-RU" sz="1200" dirty="0"/>
              <a:t>фестивальные шары или миномёты запускаются по одному из специальной трубки (мортиры), разрываются в небе салютом;</a:t>
            </a:r>
          </a:p>
          <a:p>
            <a:r>
              <a:rPr lang="ru-RU" sz="1200" dirty="0"/>
              <a:t>шлаги на известной высоте дают выстрел;</a:t>
            </a:r>
          </a:p>
          <a:p>
            <a:r>
              <a:rPr lang="ru-RU" sz="1200" dirty="0">
                <a:hlinkClick r:id="rId8" tooltip="Бурак (пиротехника) (страница отсутствует)"/>
              </a:rPr>
              <a:t>бурак</a:t>
            </a:r>
            <a:r>
              <a:rPr lang="ru-RU" sz="1200" dirty="0"/>
              <a:t> выбрасывает огненный сноп, светящийся от самой земли и до верхней точки подъема;</a:t>
            </a:r>
          </a:p>
          <a:p>
            <a:r>
              <a:rPr lang="ru-RU" sz="1200" dirty="0">
                <a:hlinkClick r:id="rId9" tooltip="Дукер (пиротехника) (страница отсутствует)"/>
              </a:rPr>
              <a:t>дукеры</a:t>
            </a:r>
            <a:r>
              <a:rPr lang="ru-RU" sz="1200" dirty="0"/>
              <a:t> и </a:t>
            </a:r>
            <a:r>
              <a:rPr lang="ru-RU" sz="1200" dirty="0" err="1"/>
              <a:t>квекари</a:t>
            </a:r>
            <a:r>
              <a:rPr lang="ru-RU" sz="1200" dirty="0"/>
              <a:t>, бегают и ныряют в воде, под конец производя выстрел;</a:t>
            </a:r>
          </a:p>
          <a:p>
            <a:r>
              <a:rPr lang="ru-RU" sz="1200" dirty="0">
                <a:hlinkClick r:id="rId10" tooltip="Петарда"/>
              </a:rPr>
              <a:t>петарды</a:t>
            </a:r>
            <a:r>
              <a:rPr lang="ru-RU" sz="1200" dirty="0"/>
              <a:t> производят простой хлопок;</a:t>
            </a:r>
          </a:p>
          <a:p>
            <a:r>
              <a:rPr lang="ru-RU" sz="1200" dirty="0">
                <a:hlinkClick r:id="rId11" tooltip="Хлопушка (пиротехника)"/>
              </a:rPr>
              <a:t>хлопушка</a:t>
            </a:r>
            <a:r>
              <a:rPr lang="ru-RU" sz="1200" dirty="0"/>
              <a:t> с хлопком выбрасывает конфетти или серпантин;</a:t>
            </a:r>
          </a:p>
          <a:p>
            <a:r>
              <a:rPr lang="ru-RU" sz="1200" dirty="0"/>
              <a:t>летающие фейерверки вращаясь, взлетают за счет подъемной силы крыльев.</a:t>
            </a:r>
          </a:p>
          <a:p>
            <a:r>
              <a:rPr lang="ru-RU" sz="1200" b="1" dirty="0"/>
              <a:t>Из специализированных/военных:</a:t>
            </a:r>
            <a:endParaRPr lang="ru-RU" sz="1200" dirty="0"/>
          </a:p>
          <a:p>
            <a:r>
              <a:rPr lang="ru-RU" sz="1200" dirty="0">
                <a:hlinkClick r:id="rId12" tooltip="Сигнальный пистолет"/>
              </a:rPr>
              <a:t>ракетница</a:t>
            </a:r>
            <a:r>
              <a:rPr lang="ru-RU" sz="1200" dirty="0"/>
              <a:t> (сигнальный пистолет) используется для подачи сигналов </a:t>
            </a:r>
            <a:r>
              <a:rPr lang="ru-RU" sz="1200" dirty="0" err="1"/>
              <a:t>выстреливанием</a:t>
            </a:r>
            <a:r>
              <a:rPr lang="ru-RU" sz="1200" dirty="0"/>
              <a:t> в небо сигнальной ракеты;</a:t>
            </a:r>
          </a:p>
          <a:p>
            <a:r>
              <a:rPr lang="ru-RU" sz="1200" dirty="0">
                <a:hlinkClick r:id="rId13" tooltip="Фальшфейер"/>
              </a:rPr>
              <a:t>фальшфейер</a:t>
            </a:r>
            <a:r>
              <a:rPr lang="ru-RU" sz="1200" dirty="0"/>
              <a:t> используется для освещения местности и отдельных предметов или для подачи сигналов;</a:t>
            </a:r>
          </a:p>
          <a:p>
            <a:r>
              <a:rPr lang="ru-RU" sz="1200" dirty="0">
                <a:hlinkClick r:id="rId14" tooltip="Взрывпакет"/>
              </a:rPr>
              <a:t>взрывпакет</a:t>
            </a:r>
            <a:r>
              <a:rPr lang="ru-RU" sz="1200" dirty="0"/>
              <a:t> имитирует разрывов мин, артиллерийских снарядов, гранат, применяется в армии на тактических занятиях и учениях, а также на киносъемках;</a:t>
            </a:r>
          </a:p>
          <a:p>
            <a:r>
              <a:rPr lang="ru-RU" sz="1200" dirty="0">
                <a:hlinkClick r:id="rId15" tooltip="Дымовая шашка"/>
              </a:rPr>
              <a:t>дымовая шашка</a:t>
            </a:r>
            <a:r>
              <a:rPr lang="ru-RU" sz="1200" dirty="0"/>
              <a:t> испускает дым для подачи сигналов, указания места посадки, маскировки объектов при выполнении манёвров, уничтожения сельскохозяйственных вредителей, борьбы с заморозками;</a:t>
            </a:r>
          </a:p>
          <a:p>
            <a:r>
              <a:rPr lang="ru-RU" sz="1200" dirty="0">
                <a:hlinkClick r:id="rId16" tooltip="Железнодорожная петарда"/>
              </a:rPr>
              <a:t>железнодорожная петарда</a:t>
            </a:r>
            <a:r>
              <a:rPr lang="ru-RU" sz="1200" dirty="0"/>
              <a:t> производит громкий хлопок для подачи звукового сигнала машинисту локомотива, применяется на ж/</a:t>
            </a:r>
            <a:r>
              <a:rPr lang="ru-RU" sz="1200" dirty="0" err="1"/>
              <a:t>д</a:t>
            </a:r>
            <a:r>
              <a:rPr lang="ru-RU" sz="1200" dirty="0"/>
              <a:t> транспорте;</a:t>
            </a:r>
          </a:p>
          <a:p>
            <a:r>
              <a:rPr lang="ru-RU" sz="1200" dirty="0" err="1">
                <a:hlinkClick r:id="rId17" tooltip="Пироболт"/>
              </a:rPr>
              <a:t>пироболт</a:t>
            </a:r>
            <a:r>
              <a:rPr lang="ru-RU" sz="1200" dirty="0"/>
              <a:t> предназначен для </a:t>
            </a:r>
            <a:r>
              <a:rPr lang="ru-RU" sz="1200" dirty="0" err="1"/>
              <a:t>рассоединения</a:t>
            </a:r>
            <a:r>
              <a:rPr lang="ru-RU" sz="1200" dirty="0"/>
              <a:t> деталей какого-либо механизма без участия непосредственного человека-исполнителя;</a:t>
            </a:r>
          </a:p>
          <a:p>
            <a:r>
              <a:rPr lang="ru-RU" sz="1200" dirty="0">
                <a:hlinkClick r:id="rId18" tooltip="Пиропатрон"/>
              </a:rPr>
              <a:t>пиропатроны</a:t>
            </a:r>
            <a:r>
              <a:rPr lang="ru-RU" sz="1200" dirty="0"/>
              <a:t> различных типов — </a:t>
            </a:r>
            <a:r>
              <a:rPr lang="ru-RU" sz="1200" dirty="0" err="1"/>
              <a:t>электродетонаторы</a:t>
            </a:r>
            <a:r>
              <a:rPr lang="ru-RU" sz="1200" dirty="0"/>
              <a:t>, предназначенные для разового срабатывания аварийных и одноразовых устройств (например — подушки безопасности в автомобиле, кранов баллонов системы автоматического пожаротушения в самолёте и т. д.), в военном деле (различные инициирующие заряды, например, перезарядка пушки </a:t>
            </a:r>
            <a:r>
              <a:rPr lang="ru-RU" sz="1200" dirty="0">
                <a:hlinkClick r:id="rId19" tooltip="ГШ-23"/>
              </a:rPr>
              <a:t>ГШ-23</a:t>
            </a:r>
            <a:r>
              <a:rPr lang="ru-RU" sz="1200" dirty="0"/>
              <a:t> или подрыв блока с кодами системы </a:t>
            </a:r>
            <a:r>
              <a:rPr lang="ru-RU" sz="1200" dirty="0" err="1"/>
              <a:t>госопознавания</a:t>
            </a:r>
            <a:r>
              <a:rPr lang="ru-RU" sz="1200" dirty="0"/>
              <a:t>, и т. д.);</a:t>
            </a:r>
          </a:p>
          <a:p>
            <a:r>
              <a:rPr lang="ru-RU" sz="1200" dirty="0">
                <a:hlinkClick r:id="rId20" tooltip="Шутиха (пиротехника) (страница отсутствует)"/>
              </a:rPr>
              <a:t>шутиха</a:t>
            </a:r>
            <a:r>
              <a:rPr lang="ru-RU" sz="1200" dirty="0"/>
              <a:t> — петарда или связка петард взрывающиеся несколько раз, используется для создания эффекта автоматной очереди.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3848" y="188640"/>
            <a:ext cx="1952423" cy="369332"/>
          </a:xfrm>
          <a:prstGeom prst="rect">
            <a:avLst/>
          </a:prstGeom>
          <a:noFill/>
        </p:spPr>
        <p:txBody>
          <a:bodyPr wrap="square" rtlCol="0">
            <a:spAutoFit/>
          </a:bodyPr>
          <a:lstStyle/>
          <a:p>
            <a:pPr algn="ctr"/>
            <a:r>
              <a:rPr lang="ru-RU" b="1" dirty="0"/>
              <a:t>Статистика</a:t>
            </a:r>
          </a:p>
        </p:txBody>
      </p:sp>
      <p:sp>
        <p:nvSpPr>
          <p:cNvPr id="3" name="Прямоугольник 2"/>
          <p:cNvSpPr/>
          <p:nvPr/>
        </p:nvSpPr>
        <p:spPr>
          <a:xfrm>
            <a:off x="179512" y="548680"/>
            <a:ext cx="8784976" cy="6093976"/>
          </a:xfrm>
          <a:prstGeom prst="rect">
            <a:avLst/>
          </a:prstGeom>
        </p:spPr>
        <p:txBody>
          <a:bodyPr wrap="square">
            <a:spAutoFit/>
          </a:bodyPr>
          <a:lstStyle/>
          <a:p>
            <a:pPr algn="just"/>
            <a:r>
              <a:rPr lang="ru-RU" sz="1500" dirty="0"/>
              <a:t>Государственный надзор за процессами производства, реализации, хранения, эксплуатации и перевозки пиротехнических изделий требованиям технического регламента Таможенного союза осуществляется в соответствии с законодательством государств — членов Таможенного союза.</a:t>
            </a:r>
          </a:p>
          <a:p>
            <a:pPr algn="just"/>
            <a:r>
              <a:rPr lang="ru-RU" sz="1500" b="1" dirty="0"/>
              <a:t>Пиротехнические изделия относятся к взрывчатым веществам, </a:t>
            </a:r>
            <a:r>
              <a:rPr lang="ru-RU" sz="1500" dirty="0"/>
              <a:t>но регулируются иным законодательством.</a:t>
            </a:r>
          </a:p>
          <a:p>
            <a:pPr algn="just"/>
            <a:r>
              <a:rPr lang="ru-RU" sz="1500" dirty="0"/>
              <a:t>Государственный надзор на стадии реализации соответствиям требований технического регламента Таможенного союза в процессе обращения осуществляется в соответствии с техническим регламентом в форме анализа (проверки) документации и визуального осмотра образца пиротехнических изделий.</a:t>
            </a:r>
          </a:p>
          <a:p>
            <a:pPr algn="just"/>
            <a:r>
              <a:rPr lang="ru-RU" sz="1500" b="1" dirty="0"/>
              <a:t>Ежегодно при применении пиротехники происходят тысячи случаев </a:t>
            </a:r>
            <a:r>
              <a:rPr lang="ru-RU" sz="1500" b="1" dirty="0" err="1"/>
              <a:t>травмирования</a:t>
            </a:r>
            <a:r>
              <a:rPr lang="ru-RU" sz="1500" b="1" dirty="0"/>
              <a:t>, в том числе среди несовершеннолетних. Часто травмы связывают с нарушением мер безопасности или с использованием контрафактных изделий. </a:t>
            </a:r>
          </a:p>
          <a:p>
            <a:pPr algn="just"/>
            <a:r>
              <a:rPr lang="ru-RU" sz="1500" b="1" dirty="0"/>
              <a:t>По статистике, во время новогодних праздников гибнут 9-12 тысяч человек. Эти потери можно сравнить с населением маленького провинциального города. Кульминация всегда приходилась на 1 января. В этот день дополнительно умирают 2,2 тысячи человек. Так что праздники – самое время беречь себя и близких. </a:t>
            </a:r>
          </a:p>
          <a:p>
            <a:pPr algn="just"/>
            <a:r>
              <a:rPr lang="ru-RU" sz="1500" dirty="0"/>
              <a:t>Пожары в квартирах тоже стали атрибутом Нового года. Чаще всего горят новогодние елки: либо </a:t>
            </a:r>
            <a:r>
              <a:rPr lang="ru-RU" sz="1500" dirty="0" err="1"/>
              <a:t>коротнула</a:t>
            </a:r>
            <a:r>
              <a:rPr lang="ru-RU" sz="1500" dirty="0"/>
              <a:t> электрическая гирлянда, либо в дерево попала искра от бенгальского огня. Но больше всего травм и увечий от новогодней пиротехники</a:t>
            </a:r>
            <a:r>
              <a:rPr lang="ru-RU" sz="1500" b="1" dirty="0"/>
              <a:t>: обожженные руки и ноги, травмы глаз, ожоги лица и даже оторванные пальцы. </a:t>
            </a:r>
            <a:r>
              <a:rPr lang="ru-RU" sz="1500" dirty="0"/>
              <a:t>Часто петарды взрываются в руках, а ракеты летят в людей. Кстати, заряд самых мощных петард, которые сегодня представлены на рынке, достигает 70 граммов в тротиловом эквиваленте. Для сравнения: в гранате Ф-1 тротила меньше. Именно поэтому продавцы пиротехники советуют не держать петарды в руках при поджигании. Любое пиротехническое изделие в замкнутом объеме — это маленькая граната, поясняют продавцы. Удивительно, что при этом вес взрывчатого вещества в петарде законодательством не оговаривается. Ограничение на сегодня одно: </a:t>
            </a:r>
            <a:r>
              <a:rPr lang="ru-RU" sz="1500" b="1" dirty="0"/>
              <a:t>громкость звука </a:t>
            </a:r>
            <a:r>
              <a:rPr lang="ru-RU" sz="1500" dirty="0"/>
              <a:t>на расстоянии 5 метров от петарды не должна превышать </a:t>
            </a:r>
            <a:r>
              <a:rPr lang="ru-RU" sz="1500" b="1" dirty="0"/>
              <a:t>140 </a:t>
            </a:r>
            <a:r>
              <a:rPr lang="ru-RU" sz="1500" b="1" dirty="0" err="1"/>
              <a:t>дицебелл</a:t>
            </a:r>
            <a:r>
              <a:rPr lang="ru-RU" sz="1500" b="1" dirty="0"/>
              <a:t>. </a:t>
            </a:r>
            <a:r>
              <a:rPr lang="ru-RU" sz="1500" dirty="0"/>
              <a:t>Кстати, 140 </a:t>
            </a:r>
            <a:r>
              <a:rPr lang="ru-RU" sz="1500" dirty="0" err="1"/>
              <a:t>дицебелл</a:t>
            </a:r>
            <a:r>
              <a:rPr lang="ru-RU" sz="1500" dirty="0"/>
              <a:t> — это приблизительно громкость оружейного выстрела.</a:t>
            </a:r>
            <a:endParaRPr lang="ru-RU" sz="15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39"/>
            <a:ext cx="8928992" cy="6370975"/>
          </a:xfrm>
          <a:prstGeom prst="rect">
            <a:avLst/>
          </a:prstGeom>
        </p:spPr>
        <p:txBody>
          <a:bodyPr wrap="square">
            <a:spAutoFit/>
          </a:bodyPr>
          <a:lstStyle/>
          <a:p>
            <a:r>
              <a:rPr lang="ru-RU" sz="1200" b="1" dirty="0">
                <a:latin typeface="Times New Roman" pitchFamily="18" charset="0"/>
                <a:cs typeface="Times New Roman" pitchFamily="18" charset="0"/>
              </a:rPr>
              <a:t>  </a:t>
            </a:r>
            <a:r>
              <a:rPr lang="ru-RU" sz="1200" b="1" dirty="0"/>
              <a:t>МОСКВА, 8 мая 2019 г. - РИА Новости. Нарушение правил использования пиротехнических изделий может привести к пожарам и пострадавшим, только в этом году от пиротехники пострадали пятеро детей и четверо взрослых, предупреждает  </a:t>
            </a:r>
            <a:r>
              <a:rPr lang="ru-RU" sz="1200" b="1" dirty="0">
                <a:hlinkClick r:id="rId2"/>
              </a:rPr>
              <a:t>МЧС</a:t>
            </a:r>
            <a:r>
              <a:rPr lang="ru-RU" sz="1200" b="1" dirty="0"/>
              <a:t>  России накануне праздника Дня Победы. "Неправильное использование пиротехники стало причиной возникновения 91 пожара в 2019 году, получили травмы 17  человек, в том числе шесть несовершеннолетних. За 2020 год по указанной причине уже произошло 48 пожаров, пострадали девять человек, из них пять детей"</a:t>
            </a:r>
          </a:p>
          <a:p>
            <a:pPr algn="just" fontAlgn="t"/>
            <a:r>
              <a:rPr lang="ru-RU" sz="1200" b="1" dirty="0">
                <a:latin typeface="Times New Roman" pitchFamily="18" charset="0"/>
                <a:cs typeface="Times New Roman" pitchFamily="18" charset="0"/>
              </a:rPr>
              <a:t>  Первый рабочий день 2020 года, </a:t>
            </a:r>
            <a:r>
              <a:rPr lang="ru-RU" sz="1200" dirty="0">
                <a:latin typeface="Times New Roman" pitchFamily="18" charset="0"/>
                <a:cs typeface="Times New Roman" pitchFamily="18" charset="0"/>
              </a:rPr>
              <a:t>— время не только строить планы на будущее, но и подводить итоги прошедших праздников. А они, к сожалению, не только веселые. Так, фейерверки, которые должны дарить радость и новогоднее настроение, стали причиной нескольких крупных пожаров. </a:t>
            </a:r>
            <a:r>
              <a:rPr lang="ru-RU" sz="1200" b="1" dirty="0">
                <a:latin typeface="Times New Roman" pitchFamily="18" charset="0"/>
                <a:cs typeface="Times New Roman" pitchFamily="18" charset="0"/>
              </a:rPr>
              <a:t>Проблема в том, что далеко не все запускают петарды в небо по правилам и на специально отведенных площадках.</a:t>
            </a:r>
          </a:p>
          <a:p>
            <a:pPr algn="just" fontAlgn="t"/>
            <a:endParaRPr lang="ru-RU" sz="1200" b="1" dirty="0">
              <a:latin typeface="Times New Roman" pitchFamily="18" charset="0"/>
              <a:cs typeface="Times New Roman" pitchFamily="18" charset="0"/>
            </a:endParaRPr>
          </a:p>
          <a:p>
            <a:pPr algn="just" fontAlgn="t"/>
            <a:r>
              <a:rPr lang="ru-RU" sz="1200" dirty="0">
                <a:solidFill>
                  <a:srgbClr val="FF0000"/>
                </a:solidFill>
                <a:latin typeface="Times New Roman" pitchFamily="18" charset="0"/>
                <a:cs typeface="Times New Roman" pitchFamily="18" charset="0"/>
              </a:rPr>
              <a:t>Республика Татарстан. </a:t>
            </a:r>
            <a:r>
              <a:rPr lang="ru-RU" sz="1200" dirty="0">
                <a:latin typeface="Times New Roman" pitchFamily="18" charset="0"/>
                <a:cs typeface="Times New Roman" pitchFamily="18" charset="0"/>
              </a:rPr>
              <a:t>Сейчас, вспоминая новогоднюю ночь, женщина понимает: могла погибнуть. Запускать салюты во дворе начали сразу после боя курантов. </a:t>
            </a:r>
            <a:r>
              <a:rPr lang="ru-RU" sz="1200" dirty="0" err="1">
                <a:latin typeface="Times New Roman" pitchFamily="18" charset="0"/>
                <a:cs typeface="Times New Roman" pitchFamily="18" charset="0"/>
              </a:rPr>
              <a:t>Танзиля</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Гафеева</a:t>
            </a:r>
            <a:r>
              <a:rPr lang="ru-RU" sz="1200" dirty="0">
                <a:latin typeface="Times New Roman" pitchFamily="18" charset="0"/>
                <a:cs typeface="Times New Roman" pitchFamily="18" charset="0"/>
              </a:rPr>
              <a:t> подошла к окну посмотреть, через минуту в квартиру на шестом этаже, пробив тройной стеклопакет, влетел заряд. Квартира тут же загорелась. Вот так комнаты выглядели после пожара – огонь уничтожил все. Сейчас начали ремонт — счищают сажу и распыляют специальное средство для удаления запаха гари. Металлический кусок заряда отправлен на экспертизу, изучаются кадры с камер видеонаблюдения, следователи ищут тех, кто запустил салют.</a:t>
            </a:r>
          </a:p>
          <a:p>
            <a:pPr algn="just" fontAlgn="t"/>
            <a:r>
              <a:rPr lang="ru-RU" sz="1200" dirty="0">
                <a:latin typeface="Times New Roman" pitchFamily="18" charset="0"/>
                <a:cs typeface="Times New Roman" pitchFamily="18" charset="0"/>
              </a:rPr>
              <a:t>А вот </a:t>
            </a:r>
            <a:r>
              <a:rPr lang="ru-RU" sz="1200" b="1" dirty="0">
                <a:latin typeface="Times New Roman" pitchFamily="18" charset="0"/>
                <a:cs typeface="Times New Roman" pitchFamily="18" charset="0"/>
              </a:rPr>
              <a:t>в Уфе </a:t>
            </a:r>
            <a:r>
              <a:rPr lang="ru-RU" sz="1200" dirty="0">
                <a:latin typeface="Times New Roman" pitchFamily="18" charset="0"/>
                <a:cs typeface="Times New Roman" pitchFamily="18" charset="0"/>
              </a:rPr>
              <a:t>под обстрел попал целый дом. Салют запустили прямо во дворе, и заряды полетели не вверх, а в стороны. Чудом никто не пострадал. «Я услышала дикий грохот. Запускали фейерверк. Кошмар! Я боялась, что разгорится пожар», — вспоминает </a:t>
            </a:r>
            <a:r>
              <a:rPr lang="ru-RU" sz="1200" dirty="0" err="1">
                <a:latin typeface="Times New Roman" pitchFamily="18" charset="0"/>
                <a:cs typeface="Times New Roman" pitchFamily="18" charset="0"/>
              </a:rPr>
              <a:t>Эльза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Исламова</a:t>
            </a:r>
            <a:r>
              <a:rPr lang="ru-RU" sz="1200" dirty="0">
                <a:latin typeface="Times New Roman" pitchFamily="18" charset="0"/>
                <a:cs typeface="Times New Roman" pitchFamily="18" charset="0"/>
              </a:rPr>
              <a:t>. «Сначала стрельнул в небо, все нормально. Даже по видеозаписи видно было — выстрел в небо. Видимо, нехорошо закрепили в снег, и он повалился на бок и начал стрелять в дом», — рассказывает очевидец.</a:t>
            </a:r>
          </a:p>
          <a:p>
            <a:pPr algn="just" fontAlgn="t"/>
            <a:endParaRPr lang="ru-RU" sz="1200" dirty="0">
              <a:latin typeface="Times New Roman" pitchFamily="18" charset="0"/>
              <a:cs typeface="Times New Roman" pitchFamily="18" charset="0"/>
            </a:endParaRPr>
          </a:p>
          <a:p>
            <a:pPr algn="just" fontAlgn="t"/>
            <a:r>
              <a:rPr lang="ru-RU" sz="1200" dirty="0">
                <a:latin typeface="Times New Roman" pitchFamily="18" charset="0"/>
                <a:cs typeface="Times New Roman" pitchFamily="18" charset="0"/>
              </a:rPr>
              <a:t>Снега в этом году в России мало. Воткнуть салют в сугроб, чтобы было безопасно, получается не всегда. Например,</a:t>
            </a:r>
            <a:r>
              <a:rPr lang="ru-RU" sz="1200" b="1" dirty="0">
                <a:solidFill>
                  <a:srgbClr val="FF0000"/>
                </a:solidFill>
                <a:latin typeface="Times New Roman" pitchFamily="18" charset="0"/>
                <a:cs typeface="Times New Roman" pitchFamily="18" charset="0"/>
              </a:rPr>
              <a:t> в Благовещенске</a:t>
            </a:r>
            <a:r>
              <a:rPr lang="ru-RU" sz="1200" dirty="0">
                <a:latin typeface="Times New Roman" pitchFamily="18" charset="0"/>
                <a:cs typeface="Times New Roman" pitchFamily="18" charset="0"/>
              </a:rPr>
              <a:t>, фейерверк упал на бок и начал обстреливать двор, зрителей и машины. Хозяева — люди отчаянные — решили ногой поставить вертикально опасную коробку. Повезло — обошлось без травм. </a:t>
            </a:r>
          </a:p>
          <a:p>
            <a:pPr algn="just" fontAlgn="t"/>
            <a:r>
              <a:rPr lang="ru-RU" sz="1200" b="1" dirty="0">
                <a:solidFill>
                  <a:srgbClr val="FF0000"/>
                </a:solidFill>
                <a:latin typeface="Times New Roman" pitchFamily="18" charset="0"/>
                <a:cs typeface="Times New Roman" pitchFamily="18" charset="0"/>
              </a:rPr>
              <a:t>А в Таганроге при запуске салюта погиб 34-летний мужчина. </a:t>
            </a:r>
            <a:r>
              <a:rPr lang="ru-RU" sz="1200" dirty="0">
                <a:latin typeface="Times New Roman" pitchFamily="18" charset="0"/>
                <a:cs typeface="Times New Roman" pitchFamily="18" charset="0"/>
              </a:rPr>
              <a:t>«У мужчины имелась массивная травма лицевого скелета, с массивным кровотечением. Устройство попало в треугольник между глазами, носом и лбом, в переносицу фактически, чуть выше», — рассказывает главный врач больницы скорой медицинской помощи Таганрога Дмитрий Сафонов.</a:t>
            </a:r>
          </a:p>
          <a:p>
            <a:pPr algn="just" fontAlgn="t"/>
            <a:r>
              <a:rPr lang="ru-RU" sz="1200" dirty="0">
                <a:latin typeface="Times New Roman" pitchFamily="18" charset="0"/>
                <a:cs typeface="Times New Roman" pitchFamily="18" charset="0"/>
              </a:rPr>
              <a:t>Запускать салюты во дворах запрещено. Очень опасно. В Сети много новогоднего видео, когда люди буквально подрываются на фейерверках, или запускают салют прямо с балконов. Горящие римские свечи родители зачастую дают в руки детям.</a:t>
            </a:r>
          </a:p>
          <a:p>
            <a:pPr algn="just" fontAlgn="t"/>
            <a:r>
              <a:rPr lang="ru-RU" sz="1200" dirty="0">
                <a:latin typeface="Times New Roman" pitchFamily="18" charset="0"/>
                <a:cs typeface="Times New Roman" pitchFamily="18" charset="0"/>
              </a:rPr>
              <a:t>Из-за неумелого пользования пиротехникой в новогодние праздники по стране зарегистрировано 11 пожаров.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«Умельцы» </a:t>
            </a:r>
            <a:r>
              <a:rPr lang="ru-RU" sz="1200" b="1" dirty="0">
                <a:solidFill>
                  <a:srgbClr val="FF0000"/>
                </a:solidFill>
                <a:latin typeface="Times New Roman" pitchFamily="18" charset="0"/>
                <a:cs typeface="Times New Roman" pitchFamily="18" charset="0"/>
              </a:rPr>
              <a:t>из Ростова-на-Дону </a:t>
            </a:r>
            <a:r>
              <a:rPr lang="ru-RU" sz="1200" dirty="0">
                <a:latin typeface="Times New Roman" pitchFamily="18" charset="0"/>
                <a:cs typeface="Times New Roman" pitchFamily="18" charset="0"/>
              </a:rPr>
              <a:t>использовали огромный восьмидюймовый заряд, больше похожий на взрывное устройство. С такими могут работать только специалисты-пиротехники. И это при условии, что сам заряд не самодельный. Авторы фейерверка остались довольны. Остается только предполагать, что было бы, если бы у них что-то пошло не так.</a:t>
            </a:r>
          </a:p>
          <a:p>
            <a:pPr algn="just" fontAlgn="t"/>
            <a:r>
              <a:rPr lang="ru-RU" sz="1200" b="1" dirty="0">
                <a:latin typeface="Times New Roman" pitchFamily="18" charset="0"/>
                <a:cs typeface="Times New Roman" pitchFamily="18" charset="0"/>
                <a:hlinkClick r:id="rId3"/>
              </a:rPr>
              <a:t>Светлана Костина</a:t>
            </a:r>
            <a:r>
              <a:rPr lang="ru-RU" sz="1200" b="1" dirty="0">
                <a:latin typeface="Times New Roman" pitchFamily="18" charset="0"/>
                <a:cs typeface="Times New Roman" pitchFamily="18" charset="0"/>
              </a:rPr>
              <a:t>  Первый канал</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352928" cy="6001643"/>
          </a:xfrm>
          <a:prstGeom prst="rect">
            <a:avLst/>
          </a:prstGeom>
        </p:spPr>
        <p:txBody>
          <a:bodyPr wrap="square">
            <a:spAutoFit/>
          </a:bodyPr>
          <a:lstStyle/>
          <a:p>
            <a:pPr algn="just" fontAlgn="base"/>
            <a:r>
              <a:rPr lang="ru-RU" sz="1200" b="1" dirty="0"/>
              <a:t>С января в России действуют новые противопожарные правила. Впервые особый раздел посвящен пиротехнике. Фейерверки запрещается запускать в жилых домах, на балконах и лоджиях. Исключение составляют только хлопушки и бенгальские огни. Тем не менее, за первые дни Нового года петарды стали причиной многих пожаров. Пострадали люди. О неосторожном обращении с пиротехникой – </a:t>
            </a:r>
            <a:r>
              <a:rPr lang="ru-RU" sz="1200" dirty="0"/>
              <a:t>обозреватель «Вестей ФМ» Борис Бейлин. 04 января 2021</a:t>
            </a:r>
          </a:p>
          <a:p>
            <a:pPr algn="just" fontAlgn="base"/>
            <a:endParaRPr lang="ru-RU" sz="1200" dirty="0"/>
          </a:p>
          <a:p>
            <a:pPr algn="just" fontAlgn="base"/>
            <a:r>
              <a:rPr lang="ru-RU" sz="1200" dirty="0"/>
              <a:t>МЧС предупреждает: покупать фейерверки, салюты и петарды следует лишь в специализированных магазинах и торговых центрах. А запускать их нужно по правилам. Только в столичном регионе с начала года из-за пиротехники помощь пожарных и медиков понадобилась в 40 случаях. Чаще всего люди запускали петарды и фейерверки в непредназначенных для этого местах. В итоге – пожары и травмы. </a:t>
            </a:r>
          </a:p>
          <a:p>
            <a:pPr algn="just" fontAlgn="base"/>
            <a:r>
              <a:rPr lang="ru-RU" sz="1200" dirty="0"/>
              <a:t>В</a:t>
            </a:r>
            <a:r>
              <a:rPr lang="ru-RU" sz="1200" b="1" dirty="0"/>
              <a:t> Москве </a:t>
            </a:r>
            <a:r>
              <a:rPr lang="ru-RU" sz="1200" dirty="0"/>
              <a:t>и области таким образом пострадали не менее 15 человек. Вот лишь некоторые случаи. В столице из-за неосторожного обращения с петардами два человека получили ожоги. Сейчас они в больнице. В СНТ «Юбилейный» в Богородском округе Подмосковья в схожей ситуации пострадал 17-летний юноша. Он также находится в клинике. </a:t>
            </a:r>
          </a:p>
          <a:p>
            <a:pPr algn="just" fontAlgn="base"/>
            <a:r>
              <a:rPr lang="ru-RU" sz="1200" dirty="0"/>
              <a:t>В </a:t>
            </a:r>
            <a:r>
              <a:rPr lang="ru-RU" sz="1200" b="1" dirty="0"/>
              <a:t>Ростовской области </a:t>
            </a:r>
            <a:r>
              <a:rPr lang="ru-RU" sz="1200" dirty="0"/>
              <a:t>от петард пострадали 10 человек. 8 из них в Ростове-на-Дону. Там из-за этого случились и два пожара. В одном случае сгорел балкон, в другом – автомобиль. </a:t>
            </a:r>
          </a:p>
          <a:p>
            <a:pPr algn="just" fontAlgn="base"/>
            <a:r>
              <a:rPr lang="ru-RU" sz="1200" dirty="0"/>
              <a:t>В </a:t>
            </a:r>
            <a:r>
              <a:rPr lang="ru-RU" sz="1200" b="1" dirty="0"/>
              <a:t>Нижнем Новгороде </a:t>
            </a:r>
            <a:r>
              <a:rPr lang="ru-RU" sz="1200" dirty="0"/>
              <a:t>очевидцы размещают в социальных сетях видеозаписи. Петарда попала в лоджию пятиэтажного жилого дома. Возник пожар. Пострадали три квартиры.</a:t>
            </a:r>
          </a:p>
          <a:p>
            <a:pPr algn="just" fontAlgn="base"/>
            <a:r>
              <a:rPr lang="ru-RU" sz="1200" i="1" dirty="0"/>
              <a:t>«А там жильцы вообще есть? Нужно в </a:t>
            </a:r>
            <a:r>
              <a:rPr lang="ru-RU" sz="1200" i="1" dirty="0" err="1"/>
              <a:t>домофон</a:t>
            </a:r>
            <a:r>
              <a:rPr lang="ru-RU" sz="1200" i="1" dirty="0"/>
              <a:t> позвонить. Похоже, петарда попала».</a:t>
            </a:r>
            <a:endParaRPr lang="ru-RU" sz="1200" dirty="0"/>
          </a:p>
          <a:p>
            <a:pPr algn="just" fontAlgn="base"/>
            <a:r>
              <a:rPr lang="ru-RU" sz="1200" dirty="0"/>
              <a:t>Другое свидетельство: во дворе жилого комплекса кто-то решил запустить фейерверк. В итоге гуляющие, в том числе и дети, оказались буквально под обстрелом.</a:t>
            </a:r>
          </a:p>
          <a:p>
            <a:pPr algn="just" fontAlgn="base"/>
            <a:r>
              <a:rPr lang="ru-RU" sz="1200" i="1" dirty="0"/>
              <a:t>«Ой, в машину попало. Человек спрятался за машиной. 21 год продолжается. Смотри, все убежали».</a:t>
            </a:r>
            <a:endParaRPr lang="ru-RU" sz="1200" dirty="0"/>
          </a:p>
          <a:p>
            <a:pPr algn="just" fontAlgn="base"/>
            <a:r>
              <a:rPr lang="ru-RU" sz="1200" dirty="0"/>
              <a:t>В новогоднюю ночь в </a:t>
            </a:r>
            <a:r>
              <a:rPr lang="ru-RU" sz="1200" b="1" dirty="0"/>
              <a:t>Нижегородской области </a:t>
            </a:r>
            <a:r>
              <a:rPr lang="ru-RU" sz="1200" dirty="0"/>
              <a:t>три человека были ранены. Так, в городе Дзержинске 43-летний мужчина получил травму руки в результате взрыва петарды. В </a:t>
            </a:r>
            <a:r>
              <a:rPr lang="ru-RU" sz="1200" dirty="0" err="1"/>
              <a:t>Кстовском</a:t>
            </a:r>
            <a:r>
              <a:rPr lang="ru-RU" sz="1200" dirty="0"/>
              <a:t> районе пострадал </a:t>
            </a:r>
            <a:r>
              <a:rPr lang="ru-RU" sz="1200" b="1" dirty="0"/>
              <a:t>7-летний ребенок, </a:t>
            </a:r>
            <a:r>
              <a:rPr lang="ru-RU" sz="1200" dirty="0"/>
              <a:t>который, наблюдая за запуском салюта, не отошел на безопасное расстояние. </a:t>
            </a:r>
            <a:r>
              <a:rPr lang="ru-RU" sz="1200" b="1" dirty="0"/>
              <a:t>Заряд попал ему прямо в лицо. </a:t>
            </a:r>
            <a:r>
              <a:rPr lang="ru-RU" sz="1200" dirty="0"/>
              <a:t>В том же районе 38-летняя женщина получила ожог рук. Она решила поджечь бенгальские огни дома от газовой плиты. Причем сразу целую пачку. В Сочи неосторожное обращение с фейерверками привело к лесным пожарам. Огонь охватил три гектара в местном национальном парке. Сейчас пожар ликвидируют, сообщил представитель краснодарского главка МЧС Андрей </a:t>
            </a:r>
            <a:r>
              <a:rPr lang="ru-RU" sz="1200" dirty="0" err="1"/>
              <a:t>Потахов</a:t>
            </a:r>
            <a:r>
              <a:rPr lang="ru-RU" sz="1200" dirty="0"/>
              <a:t>.</a:t>
            </a:r>
          </a:p>
          <a:p>
            <a:pPr algn="just" fontAlgn="base"/>
            <a:r>
              <a:rPr lang="ru-RU" sz="1200" dirty="0"/>
              <a:t>ПОТАХОВ: </a:t>
            </a:r>
            <a:r>
              <a:rPr lang="ru-RU" sz="1200" i="1" dirty="0"/>
              <a:t>На территории </a:t>
            </a:r>
            <a:r>
              <a:rPr lang="ru-RU" sz="1200" b="1" i="1" dirty="0"/>
              <a:t>Краснодарского края </a:t>
            </a:r>
            <a:r>
              <a:rPr lang="ru-RU" sz="1200" i="1" dirty="0"/>
              <a:t>действуют три возгорания лесной подстилки. Из них на 10 часов утра два локализовано. Все возгорания происходят на территории муниципального образования города Сочи. Ситуация на контроле Главного управления. Развернут оперативный штаб.</a:t>
            </a:r>
            <a:endParaRPr lang="ru-RU" sz="1200" dirty="0"/>
          </a:p>
          <a:p>
            <a:pPr algn="just" fontAlgn="base"/>
            <a:r>
              <a:rPr lang="ru-RU" sz="1200" dirty="0"/>
              <a:t>А в </a:t>
            </a:r>
            <a:r>
              <a:rPr lang="ru-RU" sz="1200" b="1" dirty="0"/>
              <a:t>Челябинской области </a:t>
            </a:r>
            <a:r>
              <a:rPr lang="ru-RU" sz="1200" dirty="0"/>
              <a:t>в городе Миньяр из-за фейерверка загорелась елка на центральной площади. Местный житель запускал петарды рядом с елью, в результате загорелась одна из новогодних игрушек. В итоге огонь повредил и верхнюю часть ели, которую тушили пятеро пожарных. Их вызвали после того, как дерево загорелось.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39752" y="188640"/>
            <a:ext cx="3922741" cy="461665"/>
          </a:xfrm>
          <a:prstGeom prst="rect">
            <a:avLst/>
          </a:prstGeom>
        </p:spPr>
        <p:txBody>
          <a:bodyPr wrap="none">
            <a:spAutoFit/>
          </a:bodyPr>
          <a:lstStyle/>
          <a:p>
            <a:r>
              <a:rPr lang="ru-RU" sz="2400" b="1" dirty="0"/>
              <a:t>Итоги 2021 г., начало 2022 г.</a:t>
            </a:r>
          </a:p>
        </p:txBody>
      </p:sp>
      <p:sp>
        <p:nvSpPr>
          <p:cNvPr id="3" name="Прямоугольник 2"/>
          <p:cNvSpPr/>
          <p:nvPr/>
        </p:nvSpPr>
        <p:spPr>
          <a:xfrm>
            <a:off x="251520" y="692697"/>
            <a:ext cx="8424936" cy="5940088"/>
          </a:xfrm>
          <a:prstGeom prst="rect">
            <a:avLst/>
          </a:prstGeom>
        </p:spPr>
        <p:txBody>
          <a:bodyPr wrap="square">
            <a:spAutoFit/>
          </a:bodyPr>
          <a:lstStyle/>
          <a:p>
            <a:pPr algn="ctr"/>
            <a:r>
              <a:rPr lang="ru-RU" b="1" dirty="0"/>
              <a:t>Травмы, полученные от петард, назвали медики главными причинами вызова кареты 03 в первые полчаса 2022 года.</a:t>
            </a:r>
          </a:p>
          <a:p>
            <a:r>
              <a:rPr lang="ru-RU" sz="1200" dirty="0"/>
              <a:t>  </a:t>
            </a:r>
            <a:r>
              <a:rPr lang="ru-RU" sz="1200" b="1" dirty="0"/>
              <a:t>В первые минуты 2022 года в Иркутске начался пожар. </a:t>
            </a:r>
            <a:r>
              <a:rPr lang="ru-RU" sz="1200" dirty="0"/>
              <a:t>Сообщение о ЧП в </a:t>
            </a:r>
            <a:r>
              <a:rPr lang="ru-RU" sz="1200" dirty="0" err="1"/>
              <a:t>многоэтажке</a:t>
            </a:r>
            <a:r>
              <a:rPr lang="ru-RU" sz="1200" dirty="0"/>
              <a:t> поступило в пожарно-спасательную службу города в 00:25. Спасатели прибыли по адресу </a:t>
            </a:r>
            <a:r>
              <a:rPr lang="ru-RU" sz="1200" dirty="0" err="1"/>
              <a:t>Костычева</a:t>
            </a:r>
            <a:r>
              <a:rPr lang="ru-RU" sz="1200" dirty="0"/>
              <a:t> 27/11. В 00:29 уже горела обшивка дома в районе 6, 7 и 8 этажей. Об этом сообщают в пресс-службе ГУ МЧС России по Иркутской области. </a:t>
            </a:r>
            <a:r>
              <a:rPr lang="ru-RU" sz="1200" b="1" dirty="0"/>
              <a:t>На месте работали 5 единиц техники и 26 человек личного состава. </a:t>
            </a:r>
            <a:r>
              <a:rPr lang="ru-RU" sz="1200" b="1" dirty="0" err="1"/>
              <a:t>Огнеборцами</a:t>
            </a:r>
            <a:r>
              <a:rPr lang="ru-RU" sz="1200" b="1" dirty="0"/>
              <a:t> выведены 53 человека, ещё 20 человек эвакуировались самостоятельно. </a:t>
            </a:r>
            <a:r>
              <a:rPr lang="ru-RU" sz="1200" dirty="0"/>
              <a:t>Для жильцов </a:t>
            </a:r>
            <a:r>
              <a:rPr lang="ru-RU" sz="1200" dirty="0" err="1"/>
              <a:t>многоэтажки</a:t>
            </a:r>
            <a:r>
              <a:rPr lang="ru-RU" sz="1200" dirty="0"/>
              <a:t> на базе 75 школы Иркутска развернут временный пункт размещения. В 01:12 пожар был локализован на площади 60 квадратных метров. На месте продолжают работать дознаватели МЧС России. По оперативной информации, пожар мог начаться из-за запуска фейерверка. На 6 этаже загорелся балкон. В этот момент в квартире никого не было</a:t>
            </a:r>
            <a:r>
              <a:rPr lang="ru-RU" sz="1200" b="1" dirty="0"/>
              <a:t>.  WWW.IRK.KP.RU: </a:t>
            </a:r>
            <a:r>
              <a:rPr lang="ru-RU" sz="1200" b="1" dirty="0">
                <a:hlinkClick r:id="rId2"/>
              </a:rPr>
              <a:t>https://www.irk.kp.ru/online/news/4576990/</a:t>
            </a:r>
            <a:r>
              <a:rPr lang="ru-RU" sz="1200" b="1" dirty="0"/>
              <a:t>    </a:t>
            </a:r>
          </a:p>
          <a:p>
            <a:pPr algn="just"/>
            <a:r>
              <a:rPr lang="ru-RU" sz="1200" dirty="0"/>
              <a:t> </a:t>
            </a:r>
            <a:r>
              <a:rPr lang="ru-RU" sz="1200" b="1" dirty="0"/>
              <a:t>31 декабря 2021 - РИА Новости.</a:t>
            </a:r>
            <a:r>
              <a:rPr lang="ru-RU" sz="1200" dirty="0"/>
              <a:t> В городке </a:t>
            </a:r>
            <a:r>
              <a:rPr lang="ru-RU" sz="1200" dirty="0" err="1"/>
              <a:t>Хаксберген</a:t>
            </a:r>
            <a:r>
              <a:rPr lang="ru-RU" sz="1200" dirty="0"/>
              <a:t> на востоке </a:t>
            </a:r>
            <a:r>
              <a:rPr lang="ru-RU" sz="1200" dirty="0">
                <a:hlinkClick r:id="rId3"/>
              </a:rPr>
              <a:t>Нидерландов</a:t>
            </a:r>
            <a:r>
              <a:rPr lang="ru-RU" sz="1200" dirty="0"/>
              <a:t> </a:t>
            </a:r>
            <a:r>
              <a:rPr lang="ru-RU" sz="1200" b="1" dirty="0"/>
              <a:t>12-летний мальчик погиб</a:t>
            </a:r>
            <a:r>
              <a:rPr lang="ru-RU" sz="1200" dirty="0"/>
              <a:t>, 11-летний пострадал во время запуска фейерверка при помощи самодельного устройства, сообщает местная полиция. "В </a:t>
            </a:r>
            <a:r>
              <a:rPr lang="ru-RU" sz="1200" dirty="0" err="1"/>
              <a:t>Хаксбергене</a:t>
            </a:r>
            <a:r>
              <a:rPr lang="ru-RU" sz="1200" dirty="0"/>
              <a:t> 12-летний мальчик погиб в результате несчастного случая во время применения самодельного устройства с молотом. Сам мальчик не запускал устройство, а был сторонним наблюдателем... Пострадавший был доставлен в больницу санитарной авиацией, где скончался от полученных травм. Также с травмами госпитализирован 11-летний мальчик", - говорится в сообщении полиции. По данным местных СМИ, дети наблюдали, как взрослый мужчина запускал фейерверк с помощью самодельной установки во время уличной вечеринки с участием четырех семей.</a:t>
            </a:r>
          </a:p>
          <a:p>
            <a:pPr algn="just"/>
            <a:r>
              <a:rPr lang="ru-RU" sz="1200" dirty="0"/>
              <a:t>Такая самодельная установка с металлическим молотом - </a:t>
            </a:r>
            <a:r>
              <a:rPr lang="ru-RU" sz="1200" dirty="0" err="1"/>
              <a:t>klaphamer</a:t>
            </a:r>
            <a:r>
              <a:rPr lang="ru-RU" sz="1200" dirty="0"/>
              <a:t> - является популярной традицией в голландском регионе </a:t>
            </a:r>
            <a:r>
              <a:rPr lang="ru-RU" sz="1200" dirty="0" err="1"/>
              <a:t>Твенте</a:t>
            </a:r>
            <a:r>
              <a:rPr lang="ru-RU" sz="1200" dirty="0"/>
              <a:t> и не запрещена в Нидерландах.</a:t>
            </a:r>
          </a:p>
          <a:p>
            <a:pPr algn="just"/>
            <a:r>
              <a:rPr lang="ru-RU" sz="1200" b="1" dirty="0"/>
              <a:t>При этом власти Нидерландов объявили в очередной раз запрет на продажу и запуск фейерверков на территории страны под Новый год в связи с загруженностью врачей и больниц </a:t>
            </a:r>
            <a:r>
              <a:rPr lang="ru-RU" sz="1200" dirty="0"/>
              <a:t>из-за </a:t>
            </a:r>
            <a:r>
              <a:rPr lang="ru-RU" sz="1200" dirty="0" err="1">
                <a:hlinkClick r:id="rId4"/>
              </a:rPr>
              <a:t>коронавируса</a:t>
            </a:r>
            <a:endParaRPr lang="ru-RU" sz="1200" dirty="0"/>
          </a:p>
          <a:p>
            <a:r>
              <a:rPr lang="ru-RU" sz="1200" b="1" dirty="0"/>
              <a:t>30 декабря 2021,   Новые известия. Ирина Мишина</a:t>
            </a:r>
            <a:endParaRPr lang="ru-RU" sz="1200" dirty="0"/>
          </a:p>
          <a:p>
            <a:r>
              <a:rPr lang="ru-RU" sz="1200" dirty="0"/>
              <a:t>Несчастные случаи – предвестники праздника- уже начались. 26 декабря четырехлетняя девочка попала в реанимацию после того, что съела порошок от фейерверков. Малышка нашла коробку с фейерверками, которую припасли родители для Нового года, вскрыла ее и попробовала порошок на вкус. Вскоре ей стало плохо. Сейчас она находится в состоянии средней тяжести.</a:t>
            </a:r>
          </a:p>
          <a:p>
            <a:pPr algn="just"/>
            <a:r>
              <a:rPr lang="ru-RU" sz="1200" dirty="0"/>
              <a:t>А кто-то уже начал неистово салютовать Новому году. В результате </a:t>
            </a:r>
            <a:r>
              <a:rPr lang="ru-RU" sz="1200" dirty="0">
                <a:hlinkClick r:id="rId5"/>
              </a:rPr>
              <a:t>в одном из дворов </a:t>
            </a:r>
            <a:r>
              <a:rPr lang="ru-RU" sz="1200" b="1" dirty="0" err="1">
                <a:hlinkClick r:id="rId5"/>
              </a:rPr>
              <a:t>Балашихи</a:t>
            </a:r>
            <a:r>
              <a:rPr lang="ru-RU" sz="1200" dirty="0">
                <a:hlinkClick r:id="rId5"/>
              </a:rPr>
              <a:t> салютом обстреляло машины на парковке, и они загорелись</a:t>
            </a:r>
            <a:r>
              <a:rPr lang="ru-RU" sz="1200" dirty="0"/>
              <a:t>. Искры задели одного прохожего</a:t>
            </a:r>
            <a:r>
              <a:rPr lang="ru-RU" sz="1400" dirty="0"/>
              <a:t>. На </a:t>
            </a:r>
            <a:r>
              <a:rPr lang="ru-RU" sz="1400" b="1" dirty="0"/>
              <a:t>северо-западе Москвы </a:t>
            </a:r>
            <a:r>
              <a:rPr lang="ru-RU" sz="1400" dirty="0"/>
              <a:t>в квартире </a:t>
            </a:r>
            <a:r>
              <a:rPr lang="ru-RU" sz="1400" b="1" dirty="0"/>
              <a:t>пятиэтажки взорвалась мощная самодельная петарда</a:t>
            </a:r>
            <a:r>
              <a:rPr lang="ru-RU" sz="1400" dirty="0"/>
              <a:t>. Итог печален: выбило </a:t>
            </a:r>
            <a:r>
              <a:rPr lang="ru-RU" sz="1400" b="1" dirty="0"/>
              <a:t>стекла, а сам любитель пиротехники доставлен в больницу с рваными ранами по всему телу, особенно пострадали руки и голова</a:t>
            </a:r>
            <a:r>
              <a:rPr lang="ru-RU" sz="14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6124754"/>
          </a:xfrm>
          <a:prstGeom prst="rect">
            <a:avLst/>
          </a:prstGeom>
        </p:spPr>
        <p:txBody>
          <a:bodyPr wrap="square">
            <a:spAutoFit/>
          </a:bodyPr>
          <a:lstStyle/>
          <a:p>
            <a:pPr algn="ctr" fontAlgn="base"/>
            <a:r>
              <a:rPr lang="ru-RU" sz="1400" b="1" dirty="0"/>
              <a:t>История изобретения </a:t>
            </a:r>
            <a:r>
              <a:rPr lang="ru-RU" sz="1400" b="1" dirty="0" err="1"/>
              <a:t>фейрверков</a:t>
            </a:r>
            <a:endParaRPr lang="ru-RU" sz="1400" b="1" dirty="0"/>
          </a:p>
          <a:p>
            <a:pPr fontAlgn="base"/>
            <a:r>
              <a:rPr lang="ru-RU" sz="1400" dirty="0">
                <a:hlinkClick r:id="rId2"/>
              </a:rPr>
              <a:t>Пиротехника</a:t>
            </a:r>
            <a:r>
              <a:rPr lang="ru-RU" sz="1400" dirty="0"/>
              <a:t> имеет древнюю историю. Его придумали в Китае задолго до появления пороха. Существует гипотеза о том, что прототипом фейерверка был бамбук. Когда его молодые стебли кидали в костер, они взрывались с сильным хлопком.</a:t>
            </a:r>
          </a:p>
          <a:p>
            <a:pPr fontAlgn="base"/>
            <a:r>
              <a:rPr lang="ru-RU" sz="1400" dirty="0"/>
              <a:t>Происходило это из-за того, что при сильном нагреве сок зелёного бамбука превращался в пар. В плотных полостях стеблей создавалось давление, приводящее к взрыву. Громкие звуки сначала пугали китайцев, ведь подобное они видели впервые. Позже люди начали думать, что громкие хлопки взрыва молодых стеблей могут пугать и злых духов.</a:t>
            </a:r>
            <a:br>
              <a:rPr lang="ru-RU" sz="1400" dirty="0"/>
            </a:br>
            <a:r>
              <a:rPr lang="ru-RU" sz="1400" dirty="0"/>
              <a:t>Бамбук стали взрывать на разных торжествах в честь нового года, свадьбы, дня рождения или других праздников.  Такой бамбуковый фейерверк использовался китайцами вплоть до изобретения пороха, которое произошло примерно 1200 лет назад.</a:t>
            </a:r>
          </a:p>
          <a:p>
            <a:pPr fontAlgn="base"/>
            <a:r>
              <a:rPr lang="ru-RU" sz="1400" b="1" dirty="0"/>
              <a:t>В XI веке </a:t>
            </a:r>
            <a:r>
              <a:rPr lang="ru-RU" sz="1400" dirty="0"/>
              <a:t>монахи-приверженцы Даосизма активно занимались поиском рецепта эликсира бессмертия, смешивая для этого серу с селитрой и древесным углём. Результат не оправдал ожиданий — они получили странный серый порошок, который горел. Информация о чудесном веществе дошла до императора </a:t>
            </a:r>
            <a:r>
              <a:rPr lang="ru-RU" sz="1400" dirty="0" err="1"/>
              <a:t>Ю-Суна</a:t>
            </a:r>
            <a:r>
              <a:rPr lang="ru-RU" sz="1400" dirty="0"/>
              <a:t>. Он обрадовался тому, что наконец появилось ещё более эффективное средство от злых духов.</a:t>
            </a:r>
          </a:p>
          <a:p>
            <a:pPr fontAlgn="base"/>
            <a:r>
              <a:rPr lang="ru-RU" sz="1400" dirty="0"/>
              <a:t>Случайное изобретение алхимиков в дальнейшем приобрели общемировое значение и сыграло роль для развития не только производства фейерверков, но и военной индустрии. Когда полученная монахами смесь высохла, она начала медленно, но довольно ярко полыхать. Это был прототип пороха, который древние китайцы именовали «химикатом огня», на их языке это звучало как «</a:t>
            </a:r>
            <a:r>
              <a:rPr lang="ru-RU" sz="1400" dirty="0" err="1"/>
              <a:t>хуо</a:t>
            </a:r>
            <a:r>
              <a:rPr lang="ru-RU" sz="1400" dirty="0"/>
              <a:t> </a:t>
            </a:r>
            <a:r>
              <a:rPr lang="ru-RU" sz="1400" dirty="0" err="1"/>
              <a:t>яо</a:t>
            </a:r>
            <a:r>
              <a:rPr lang="ru-RU" sz="1400" dirty="0"/>
              <a:t>». По мощности этой смеси ещё было очень далеко до современного пороха, так как в ней не хватало нитрата калия, но уже тогда она полыхала ярко. На этом китайцы не остановились и решили посмотреть, что будет, если порошок засунуть в полной бамбуковый стебель и бросить в костёр. Оказалось, что взрыв будет ещё оглушительнее, чем от нагретого побега. Император </a:t>
            </a:r>
            <a:r>
              <a:rPr lang="ru-RU" sz="1400" dirty="0" err="1"/>
              <a:t>Ю-Сун</a:t>
            </a:r>
            <a:r>
              <a:rPr lang="ru-RU" sz="1400" dirty="0"/>
              <a:t> оценил новинку и теперь стебли с порохом кидали в костёр каждый новый год. Это приспособление и можно назвать первым фейерверком в мире. Китайцам так понравились громкие горящие штучки, что они стали использовать их повсеместно.  Тогда император решил ввести на </a:t>
            </a:r>
            <a:r>
              <a:rPr lang="ru-RU" sz="1400" dirty="0">
                <a:hlinkClick r:id="rId2"/>
              </a:rPr>
              <a:t>фейерверки</a:t>
            </a:r>
            <a:r>
              <a:rPr lang="ru-RU" sz="1400" dirty="0"/>
              <a:t> монополию и сделать их элементом церемонии жертвоприношения </a:t>
            </a:r>
            <a:r>
              <a:rPr lang="ru-RU" sz="1400" dirty="0" err="1"/>
              <a:t>Юй</a:t>
            </a:r>
            <a:r>
              <a:rPr lang="ru-RU" sz="1400" dirty="0"/>
              <a:t> </a:t>
            </a:r>
            <a:r>
              <a:rPr lang="ru-RU" sz="1400" dirty="0" err="1"/>
              <a:t>Хуан-ди</a:t>
            </a:r>
            <a:r>
              <a:rPr lang="ru-RU" sz="1400" dirty="0"/>
              <a:t> — покровителю домашнего уюта, охраняющего людей от злых духов. Теперь никто не мог взрывать бамбуковые стебли просто так. К пороху получили доступ только монахи, прошедшие специальное обучение. Они и были первыми пиротехниками.</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2039</Words>
  <Application>Microsoft Office PowerPoint</Application>
  <PresentationFormat>Экран (4:3)</PresentationFormat>
  <Paragraphs>205</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Геннадий</dc:creator>
  <cp:lastModifiedBy>Неизвестный пользователь</cp:lastModifiedBy>
  <cp:revision>56</cp:revision>
  <dcterms:created xsi:type="dcterms:W3CDTF">2021-12-29T04:34:41Z</dcterms:created>
  <dcterms:modified xsi:type="dcterms:W3CDTF">2022-12-03T07:05:39Z</dcterms:modified>
</cp:coreProperties>
</file>